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81" r:id="rId2"/>
    <p:sldId id="347" r:id="rId3"/>
    <p:sldId id="374" r:id="rId4"/>
    <p:sldId id="371" r:id="rId5"/>
    <p:sldId id="375" r:id="rId6"/>
    <p:sldId id="258" r:id="rId7"/>
    <p:sldId id="344" r:id="rId8"/>
    <p:sldId id="260" r:id="rId9"/>
    <p:sldId id="261" r:id="rId10"/>
    <p:sldId id="257" r:id="rId11"/>
    <p:sldId id="352" r:id="rId12"/>
    <p:sldId id="353" r:id="rId13"/>
    <p:sldId id="268" r:id="rId14"/>
    <p:sldId id="348" r:id="rId15"/>
    <p:sldId id="349" r:id="rId16"/>
    <p:sldId id="350" r:id="rId17"/>
    <p:sldId id="378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8713" autoAdjust="0"/>
    <p:restoredTop sz="73684" autoAdjust="0"/>
  </p:normalViewPr>
  <p:slideViewPr>
    <p:cSldViewPr>
      <p:cViewPr varScale="1">
        <p:scale>
          <a:sx n="103" d="100"/>
          <a:sy n="103" d="100"/>
        </p:scale>
        <p:origin x="-7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398"/>
    </p:cViewPr>
  </p:sorterViewPr>
  <p:notesViewPr>
    <p:cSldViewPr>
      <p:cViewPr varScale="1">
        <p:scale>
          <a:sx n="56" d="100"/>
          <a:sy n="56" d="100"/>
        </p:scale>
        <p:origin x="-1782" y="-8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spPr>
            <a:solidFill>
              <a:srgbClr val="FFC000"/>
            </a:solidFill>
          </c:spPr>
          <c:dLbls>
            <c:dLbl>
              <c:idx val="1"/>
              <c:layout>
                <c:manualLayout>
                  <c:x val="9.1743119266055329E-3"/>
                  <c:y val="7.2463768115942351E-3"/>
                </c:manualLayout>
              </c:layout>
              <c:showVal val="1"/>
            </c:dLbl>
            <c:dLbl>
              <c:idx val="2"/>
              <c:layout>
                <c:manualLayout>
                  <c:x val="3.205109682390633E-3"/>
                  <c:y val="-2.4531933508311586E-2"/>
                </c:manualLayout>
              </c:layout>
              <c:showVal val="1"/>
            </c:dLbl>
            <c:dLbl>
              <c:idx val="3"/>
              <c:layout>
                <c:manualLayout>
                  <c:x val="4.5871559633027525E-3"/>
                  <c:y val="-4.8309178743961394E-3"/>
                </c:manualLayout>
              </c:layout>
              <c:showVal val="1"/>
            </c:dLbl>
            <c:dLbl>
              <c:idx val="4"/>
              <c:layout>
                <c:manualLayout>
                  <c:x val="7.6451395410436192E-3"/>
                  <c:y val="-9.6618357487922805E-3"/>
                </c:manualLayout>
              </c:layout>
              <c:showVal val="1"/>
            </c:dLbl>
            <c:dLbl>
              <c:idx val="5"/>
              <c:layout>
                <c:manualLayout>
                  <c:x val="1.5290519877675863E-3"/>
                  <c:y val="-1.4492753623188423E-2"/>
                </c:manualLayout>
              </c:layout>
              <c:showVal val="1"/>
            </c:dLbl>
            <c:dLbl>
              <c:idx val="6"/>
              <c:layout>
                <c:manualLayout>
                  <c:x val="3.058103975535173E-3"/>
                  <c:y val="-4.8309178743961394E-3"/>
                </c:manualLayout>
              </c:layout>
              <c:showVal val="1"/>
            </c:dLbl>
            <c:dLbl>
              <c:idx val="7"/>
              <c:layout>
                <c:manualLayout>
                  <c:x val="7.6452599388379412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 baseline="0">
                    <a:latin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Southwest Brooklyn</c:v>
                </c:pt>
                <c:pt idx="1">
                  <c:v>Borough Park</c:v>
                </c:pt>
                <c:pt idx="2">
                  <c:v>Greenpoint</c:v>
                </c:pt>
                <c:pt idx="3">
                  <c:v>Southern Brooklyn</c:v>
                </c:pt>
                <c:pt idx="4">
                  <c:v>Northwest Brooklyn</c:v>
                </c:pt>
                <c:pt idx="5">
                  <c:v>Sunset Park</c:v>
                </c:pt>
                <c:pt idx="6">
                  <c:v>Canarsie and Flatlands</c:v>
                </c:pt>
                <c:pt idx="7">
                  <c:v>Flatbush</c:v>
                </c:pt>
                <c:pt idx="8">
                  <c:v>East New York and New Lots</c:v>
                </c:pt>
                <c:pt idx="9">
                  <c:v>Central Brooklyn</c:v>
                </c:pt>
                <c:pt idx="10">
                  <c:v>Bushwick and Williamsburg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0.72228578429544754</c:v>
                </c:pt>
                <c:pt idx="1">
                  <c:v>0.73266484202164761</c:v>
                </c:pt>
                <c:pt idx="2">
                  <c:v>0.77569611384267778</c:v>
                </c:pt>
                <c:pt idx="3">
                  <c:v>0.71095980971562178</c:v>
                </c:pt>
                <c:pt idx="4">
                  <c:v>0.80130277344256529</c:v>
                </c:pt>
                <c:pt idx="5">
                  <c:v>0.79513303785335632</c:v>
                </c:pt>
                <c:pt idx="6">
                  <c:v>0.81321829877127438</c:v>
                </c:pt>
                <c:pt idx="7">
                  <c:v>0.85347841909391764</c:v>
                </c:pt>
                <c:pt idx="8">
                  <c:v>0.84445388895235363</c:v>
                </c:pt>
                <c:pt idx="9">
                  <c:v>0.84115021643144938</c:v>
                </c:pt>
                <c:pt idx="10">
                  <c:v>0.83119995691159865</c:v>
                </c:pt>
              </c:numCache>
            </c:numRef>
          </c:val>
        </c:ser>
        <c:axId val="53011200"/>
        <c:axId val="53012736"/>
      </c:barChart>
      <c:catAx>
        <c:axId val="5301120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 baseline="0">
                <a:latin typeface="Arial" pitchFamily="34" charset="0"/>
              </a:defRPr>
            </a:pPr>
            <a:endParaRPr lang="en-US"/>
          </a:p>
        </c:txPr>
        <c:crossAx val="53012736"/>
        <c:crosses val="autoZero"/>
        <c:auto val="1"/>
        <c:lblAlgn val="ctr"/>
        <c:lblOffset val="100"/>
      </c:catAx>
      <c:valAx>
        <c:axId val="53012736"/>
        <c:scaling>
          <c:orientation val="minMax"/>
          <c:max val="1"/>
          <c:min val="0"/>
        </c:scaling>
        <c:axPos val="l"/>
        <c:numFmt formatCode="0%" sourceLinked="0"/>
        <c:tickLblPos val="nextTo"/>
        <c:txPr>
          <a:bodyPr/>
          <a:lstStyle/>
          <a:p>
            <a:pPr>
              <a:defRPr sz="1600" b="1" baseline="0">
                <a:latin typeface="Arial" pitchFamily="34" charset="0"/>
              </a:defRPr>
            </a:pPr>
            <a:endParaRPr lang="en-US"/>
          </a:p>
        </c:txPr>
        <c:crossAx val="53011200"/>
        <c:crosses val="autoZero"/>
        <c:crossBetween val="between"/>
        <c:majorUnit val="0.25"/>
        <c:minorUnit val="1.0000000000000083E-2"/>
      </c:valAx>
      <c:spPr>
        <a:ln>
          <a:noFill/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dPt>
            <c:idx val="0"/>
            <c:spPr>
              <a:solidFill>
                <a:srgbClr val="4F81BD"/>
              </a:solidFill>
            </c:spPr>
          </c:dPt>
          <c:dLbls>
            <c:dLbl>
              <c:idx val="1"/>
              <c:layout>
                <c:manualLayout>
                  <c:x val="3.0581039755351812E-3"/>
                  <c:y val="1.4492753623188423E-2"/>
                </c:manualLayout>
              </c:layout>
              <c:showVal val="1"/>
            </c:dLbl>
            <c:dLbl>
              <c:idx val="2"/>
              <c:layout>
                <c:manualLayout>
                  <c:x val="3.205128205128346E-3"/>
                  <c:y val="-5.2083333333334519E-3"/>
                </c:manualLayout>
              </c:layout>
              <c:showVal val="1"/>
            </c:dLbl>
            <c:dLbl>
              <c:idx val="4"/>
              <c:layout>
                <c:manualLayout>
                  <c:x val="1.5290519877675861E-3"/>
                  <c:y val="1.449275362318842E-2"/>
                </c:manualLayout>
              </c:layout>
              <c:showVal val="1"/>
            </c:dLbl>
            <c:dLbl>
              <c:idx val="5"/>
              <c:layout>
                <c:manualLayout>
                  <c:x val="4.5871559633027525E-3"/>
                  <c:y val="-2.4154589371980567E-3"/>
                </c:manualLayout>
              </c:layout>
              <c:showVal val="1"/>
            </c:dLbl>
            <c:dLbl>
              <c:idx val="6"/>
              <c:layout>
                <c:manualLayout>
                  <c:x val="3.0581039755351812E-3"/>
                  <c:y val="-1.6908212560386479E-2"/>
                </c:manualLayout>
              </c:layout>
              <c:showVal val="1"/>
            </c:dLbl>
            <c:dLbl>
              <c:idx val="7"/>
              <c:layout>
                <c:manualLayout>
                  <c:x val="7.6452599388379333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 baseline="0">
                    <a:latin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Southwest Brooklyn</c:v>
                </c:pt>
                <c:pt idx="1">
                  <c:v>Borough Park</c:v>
                </c:pt>
                <c:pt idx="2">
                  <c:v>Greenpoint</c:v>
                </c:pt>
                <c:pt idx="3">
                  <c:v>Southern Brooklyn</c:v>
                </c:pt>
                <c:pt idx="4">
                  <c:v>Northwest Brooklyn</c:v>
                </c:pt>
                <c:pt idx="5">
                  <c:v>Sunset Park</c:v>
                </c:pt>
                <c:pt idx="6">
                  <c:v>Canarsie and Flatlands</c:v>
                </c:pt>
                <c:pt idx="7">
                  <c:v>Flatbush</c:v>
                </c:pt>
                <c:pt idx="8">
                  <c:v>East New York and New Lots</c:v>
                </c:pt>
                <c:pt idx="9">
                  <c:v>Central Brooklyn</c:v>
                </c:pt>
                <c:pt idx="10">
                  <c:v>Bushwick and Williamsburg</c:v>
                </c:pt>
              </c:strCache>
            </c:strRef>
          </c:cat>
          <c:val>
            <c:numRef>
              <c:f>Sheet1!$B$2:$B$12</c:f>
              <c:numCache>
                <c:formatCode>0.0%</c:formatCode>
                <c:ptCount val="11"/>
                <c:pt idx="0">
                  <c:v>7.3891034714392134E-3</c:v>
                </c:pt>
                <c:pt idx="1">
                  <c:v>9.2760294191224293E-3</c:v>
                </c:pt>
                <c:pt idx="2">
                  <c:v>9.4774524195833688E-3</c:v>
                </c:pt>
                <c:pt idx="3">
                  <c:v>1.1498058573879538E-2</c:v>
                </c:pt>
                <c:pt idx="4">
                  <c:v>1.9790729605605899E-2</c:v>
                </c:pt>
                <c:pt idx="5">
                  <c:v>2.2757084896738937E-2</c:v>
                </c:pt>
                <c:pt idx="6">
                  <c:v>1.2080536912751677E-2</c:v>
                </c:pt>
                <c:pt idx="7">
                  <c:v>1.9496985535746629E-2</c:v>
                </c:pt>
                <c:pt idx="8">
                  <c:v>2.972481827622022E-2</c:v>
                </c:pt>
                <c:pt idx="9">
                  <c:v>2.9094723642326608E-2</c:v>
                </c:pt>
                <c:pt idx="10">
                  <c:v>4.2671521973019953E-2</c:v>
                </c:pt>
              </c:numCache>
            </c:numRef>
          </c:val>
        </c:ser>
        <c:axId val="72278016"/>
        <c:axId val="72279552"/>
      </c:barChart>
      <c:catAx>
        <c:axId val="7227801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 baseline="0">
                <a:latin typeface="Arial" pitchFamily="34" charset="0"/>
              </a:defRPr>
            </a:pPr>
            <a:endParaRPr lang="en-US"/>
          </a:p>
        </c:txPr>
        <c:crossAx val="72279552"/>
        <c:crosses val="autoZero"/>
        <c:auto val="1"/>
        <c:lblAlgn val="ctr"/>
        <c:lblOffset val="100"/>
      </c:catAx>
      <c:valAx>
        <c:axId val="72279552"/>
        <c:scaling>
          <c:orientation val="minMax"/>
          <c:max val="0.05"/>
          <c:min val="0"/>
        </c:scaling>
        <c:axPos val="l"/>
        <c:numFmt formatCode="0%" sourceLinked="0"/>
        <c:tickLblPos val="nextTo"/>
        <c:txPr>
          <a:bodyPr/>
          <a:lstStyle/>
          <a:p>
            <a:pPr>
              <a:defRPr sz="1600" b="1" baseline="0">
                <a:latin typeface="Arial" pitchFamily="34" charset="0"/>
              </a:defRPr>
            </a:pPr>
            <a:endParaRPr lang="en-US"/>
          </a:p>
        </c:txPr>
        <c:crossAx val="72278016"/>
        <c:crosses val="autoZero"/>
        <c:crossBetween val="between"/>
        <c:majorUnit val="1.0000000000000005E-2"/>
      </c:valAx>
      <c:spPr>
        <a:ln>
          <a:noFill/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dPt>
            <c:idx val="0"/>
            <c:spPr>
              <a:solidFill>
                <a:srgbClr val="4F81BD"/>
              </a:solidFill>
            </c:spPr>
          </c:dPt>
          <c:dLbls>
            <c:dLbl>
              <c:idx val="1"/>
              <c:layout>
                <c:manualLayout>
                  <c:x val="3.0581039755351812E-3"/>
                  <c:y val="1.4492753623188423E-2"/>
                </c:manualLayout>
              </c:layout>
              <c:showVal val="1"/>
            </c:dLbl>
            <c:dLbl>
              <c:idx val="2"/>
              <c:layout>
                <c:manualLayout>
                  <c:x val="3.2051282051283481E-3"/>
                  <c:y val="-5.2083333333334536E-3"/>
                </c:manualLayout>
              </c:layout>
              <c:showVal val="1"/>
            </c:dLbl>
            <c:dLbl>
              <c:idx val="4"/>
              <c:layout>
                <c:manualLayout>
                  <c:x val="1.5290519877675861E-3"/>
                  <c:y val="1.449275362318842E-2"/>
                </c:manualLayout>
              </c:layout>
              <c:showVal val="1"/>
            </c:dLbl>
            <c:dLbl>
              <c:idx val="5"/>
              <c:layout>
                <c:manualLayout>
                  <c:x val="4.5871559633027525E-3"/>
                  <c:y val="-2.8985507246376791E-2"/>
                </c:manualLayout>
              </c:layout>
              <c:showVal val="1"/>
            </c:dLbl>
            <c:dLbl>
              <c:idx val="6"/>
              <c:layout>
                <c:manualLayout>
                  <c:x val="0"/>
                  <c:y val="-2.4154589371980571E-3"/>
                </c:manualLayout>
              </c:layout>
              <c:showVal val="1"/>
            </c:dLbl>
            <c:dLbl>
              <c:idx val="7"/>
              <c:layout>
                <c:manualLayout>
                  <c:x val="7.6452599388379333E-3"/>
                  <c:y val="0"/>
                </c:manualLayout>
              </c:layout>
              <c:showVal val="1"/>
            </c:dLbl>
            <c:numFmt formatCode="0.0%" sourceLinked="0"/>
            <c:txPr>
              <a:bodyPr/>
              <a:lstStyle/>
              <a:p>
                <a:pPr>
                  <a:defRPr sz="1600" b="1" baseline="0">
                    <a:latin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Southwest Brooklyn</c:v>
                </c:pt>
                <c:pt idx="1">
                  <c:v>Borough Park</c:v>
                </c:pt>
                <c:pt idx="2">
                  <c:v>Greenpoint</c:v>
                </c:pt>
                <c:pt idx="3">
                  <c:v>Southern Brooklyn</c:v>
                </c:pt>
                <c:pt idx="4">
                  <c:v>Northwest Brooklyn</c:v>
                </c:pt>
                <c:pt idx="5">
                  <c:v>Sunset Park</c:v>
                </c:pt>
                <c:pt idx="6">
                  <c:v>Canarsie and Flatlands</c:v>
                </c:pt>
                <c:pt idx="7">
                  <c:v>Flatbush</c:v>
                </c:pt>
                <c:pt idx="8">
                  <c:v>East New York and New Lots</c:v>
                </c:pt>
                <c:pt idx="9">
                  <c:v>Central Brooklyn</c:v>
                </c:pt>
                <c:pt idx="10">
                  <c:v>Bushwick and Williamsburg</c:v>
                </c:pt>
              </c:strCache>
            </c:strRef>
          </c:cat>
          <c:val>
            <c:numRef>
              <c:f>Sheet1!$B$2:$B$12</c:f>
              <c:numCache>
                <c:formatCode>0.0%</c:formatCode>
                <c:ptCount val="11"/>
                <c:pt idx="0">
                  <c:v>7.1676245382223565E-3</c:v>
                </c:pt>
                <c:pt idx="1">
                  <c:v>8.7992853372314966E-3</c:v>
                </c:pt>
                <c:pt idx="2">
                  <c:v>1.1461494932866923E-2</c:v>
                </c:pt>
                <c:pt idx="3">
                  <c:v>1.0853859196338401E-2</c:v>
                </c:pt>
                <c:pt idx="4">
                  <c:v>1.5875438864295526E-2</c:v>
                </c:pt>
                <c:pt idx="5">
                  <c:v>1.7108469164846245E-2</c:v>
                </c:pt>
                <c:pt idx="6">
                  <c:v>1.4597962092814516E-2</c:v>
                </c:pt>
                <c:pt idx="7">
                  <c:v>1.9166645237054403E-2</c:v>
                </c:pt>
                <c:pt idx="8">
                  <c:v>3.5154815323443472E-2</c:v>
                </c:pt>
                <c:pt idx="9">
                  <c:v>3.3770676366155709E-2</c:v>
                </c:pt>
                <c:pt idx="10">
                  <c:v>4.1343632925894984E-2</c:v>
                </c:pt>
              </c:numCache>
            </c:numRef>
          </c:val>
        </c:ser>
        <c:axId val="72402432"/>
        <c:axId val="72403968"/>
      </c:barChart>
      <c:catAx>
        <c:axId val="7240243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 baseline="0">
                <a:latin typeface="Arial" pitchFamily="34" charset="0"/>
              </a:defRPr>
            </a:pPr>
            <a:endParaRPr lang="en-US"/>
          </a:p>
        </c:txPr>
        <c:crossAx val="72403968"/>
        <c:crosses val="autoZero"/>
        <c:auto val="1"/>
        <c:lblAlgn val="ctr"/>
        <c:lblOffset val="100"/>
      </c:catAx>
      <c:valAx>
        <c:axId val="72403968"/>
        <c:scaling>
          <c:orientation val="minMax"/>
          <c:max val="0.05"/>
          <c:min val="0"/>
        </c:scaling>
        <c:axPos val="l"/>
        <c:numFmt formatCode="0%" sourceLinked="0"/>
        <c:tickLblPos val="nextTo"/>
        <c:txPr>
          <a:bodyPr/>
          <a:lstStyle/>
          <a:p>
            <a:pPr>
              <a:defRPr sz="1600" b="1" baseline="0">
                <a:latin typeface="Arial" pitchFamily="34" charset="0"/>
              </a:defRPr>
            </a:pPr>
            <a:endParaRPr lang="en-US"/>
          </a:p>
        </c:txPr>
        <c:crossAx val="72402432"/>
        <c:crosses val="autoZero"/>
        <c:crossBetween val="between"/>
        <c:majorUnit val="1.0000000000000005E-2"/>
      </c:valAx>
      <c:spPr>
        <a:ln>
          <a:noFill/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1 Visit</c:v>
                </c:pt>
              </c:strCache>
            </c:strRef>
          </c:tx>
          <c:dPt>
            <c:idx val="0"/>
            <c:spPr>
              <a:solidFill>
                <a:srgbClr val="4F81BD"/>
              </a:solidFill>
            </c:spPr>
          </c:dPt>
          <c:cat>
            <c:strRef>
              <c:f>Sheet1!$A$2:$A$12</c:f>
              <c:strCache>
                <c:ptCount val="11"/>
                <c:pt idx="0">
                  <c:v>Southwest Brooklyn</c:v>
                </c:pt>
                <c:pt idx="1">
                  <c:v>Borough Park</c:v>
                </c:pt>
                <c:pt idx="2">
                  <c:v>Greenpoint</c:v>
                </c:pt>
                <c:pt idx="3">
                  <c:v>Southern Brooklyn</c:v>
                </c:pt>
                <c:pt idx="4">
                  <c:v>Northwest Brooklyn</c:v>
                </c:pt>
                <c:pt idx="5">
                  <c:v>Sunset Park</c:v>
                </c:pt>
                <c:pt idx="6">
                  <c:v>Canarsie and Flatlands</c:v>
                </c:pt>
                <c:pt idx="7">
                  <c:v>Flatbush</c:v>
                </c:pt>
                <c:pt idx="8">
                  <c:v>East New York and New Lots</c:v>
                </c:pt>
                <c:pt idx="9">
                  <c:v>Central Brooklyn</c:v>
                </c:pt>
                <c:pt idx="10">
                  <c:v>Bushwick and Williamsburg</c:v>
                </c:pt>
              </c:strCache>
            </c:strRef>
          </c:cat>
          <c:val>
            <c:numRef>
              <c:f>Sheet1!$B$2:$B$12</c:f>
              <c:numCache>
                <c:formatCode>0.0%</c:formatCode>
                <c:ptCount val="11"/>
                <c:pt idx="0">
                  <c:v>0.60764176819544624</c:v>
                </c:pt>
                <c:pt idx="1">
                  <c:v>0.58115519541479321</c:v>
                </c:pt>
                <c:pt idx="2">
                  <c:v>0.56250476408262751</c:v>
                </c:pt>
                <c:pt idx="3">
                  <c:v>0.56355583363519735</c:v>
                </c:pt>
                <c:pt idx="4">
                  <c:v>0.52108807951350344</c:v>
                </c:pt>
                <c:pt idx="5">
                  <c:v>0.52306190300279698</c:v>
                </c:pt>
                <c:pt idx="6">
                  <c:v>0.57467017484931604</c:v>
                </c:pt>
                <c:pt idx="7">
                  <c:v>0.53654375937490806</c:v>
                </c:pt>
                <c:pt idx="8">
                  <c:v>0.48780743310092795</c:v>
                </c:pt>
                <c:pt idx="9">
                  <c:v>0.46792261051858858</c:v>
                </c:pt>
                <c:pt idx="10">
                  <c:v>0.44859540579696933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 Visits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Southwest Brooklyn</c:v>
                </c:pt>
                <c:pt idx="1">
                  <c:v>Borough Park</c:v>
                </c:pt>
                <c:pt idx="2">
                  <c:v>Greenpoint</c:v>
                </c:pt>
                <c:pt idx="3">
                  <c:v>Southern Brooklyn</c:v>
                </c:pt>
                <c:pt idx="4">
                  <c:v>Northwest Brooklyn</c:v>
                </c:pt>
                <c:pt idx="5">
                  <c:v>Sunset Park</c:v>
                </c:pt>
                <c:pt idx="6">
                  <c:v>Canarsie and Flatlands</c:v>
                </c:pt>
                <c:pt idx="7">
                  <c:v>Flatbush</c:v>
                </c:pt>
                <c:pt idx="8">
                  <c:v>East New York and New Lots</c:v>
                </c:pt>
                <c:pt idx="9">
                  <c:v>Central Brooklyn</c:v>
                </c:pt>
                <c:pt idx="10">
                  <c:v>Bushwick and Williamsburg</c:v>
                </c:pt>
              </c:strCache>
            </c:strRef>
          </c:cat>
          <c:val>
            <c:numRef>
              <c:f>Sheet1!$C$2:$C$12</c:f>
              <c:numCache>
                <c:formatCode>0.0%</c:formatCode>
                <c:ptCount val="11"/>
                <c:pt idx="0">
                  <c:v>0.1910123110288959</c:v>
                </c:pt>
                <c:pt idx="1">
                  <c:v>0.20592255875619692</c:v>
                </c:pt>
                <c:pt idx="2">
                  <c:v>0.20039637167467034</c:v>
                </c:pt>
                <c:pt idx="3">
                  <c:v>0.20563440576942096</c:v>
                </c:pt>
                <c:pt idx="4">
                  <c:v>0.20154645916432384</c:v>
                </c:pt>
                <c:pt idx="5">
                  <c:v>0.21238587788273791</c:v>
                </c:pt>
                <c:pt idx="6">
                  <c:v>0.21314075649853514</c:v>
                </c:pt>
                <c:pt idx="7">
                  <c:v>0.22008607758747481</c:v>
                </c:pt>
                <c:pt idx="8">
                  <c:v>0.22342369606462351</c:v>
                </c:pt>
                <c:pt idx="9">
                  <c:v>0.22276651161477487</c:v>
                </c:pt>
                <c:pt idx="10">
                  <c:v>0.21995134263351171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3+ Visits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Southwest Brooklyn</c:v>
                </c:pt>
                <c:pt idx="1">
                  <c:v>Borough Park</c:v>
                </c:pt>
                <c:pt idx="2">
                  <c:v>Greenpoint</c:v>
                </c:pt>
                <c:pt idx="3">
                  <c:v>Southern Brooklyn</c:v>
                </c:pt>
                <c:pt idx="4">
                  <c:v>Northwest Brooklyn</c:v>
                </c:pt>
                <c:pt idx="5">
                  <c:v>Sunset Park</c:v>
                </c:pt>
                <c:pt idx="6">
                  <c:v>Canarsie and Flatlands</c:v>
                </c:pt>
                <c:pt idx="7">
                  <c:v>Flatbush</c:v>
                </c:pt>
                <c:pt idx="8">
                  <c:v>East New York and New Lots</c:v>
                </c:pt>
                <c:pt idx="9">
                  <c:v>Central Brooklyn</c:v>
                </c:pt>
                <c:pt idx="10">
                  <c:v>Bushwick and Williamsburg</c:v>
                </c:pt>
              </c:strCache>
            </c:strRef>
          </c:cat>
          <c:val>
            <c:numRef>
              <c:f>Sheet1!$D$2:$D$12</c:f>
              <c:numCache>
                <c:formatCode>0.0%</c:formatCode>
                <c:ptCount val="11"/>
                <c:pt idx="0">
                  <c:v>0.2013459207756586</c:v>
                </c:pt>
                <c:pt idx="1">
                  <c:v>0.21292224582901018</c:v>
                </c:pt>
                <c:pt idx="2">
                  <c:v>0.23709886424270141</c:v>
                </c:pt>
                <c:pt idx="3">
                  <c:v>0.2308097605953833</c:v>
                </c:pt>
                <c:pt idx="4">
                  <c:v>0.27736546132217405</c:v>
                </c:pt>
                <c:pt idx="5">
                  <c:v>0.26455221911446553</c:v>
                </c:pt>
                <c:pt idx="6">
                  <c:v>0.21218906865214876</c:v>
                </c:pt>
                <c:pt idx="7">
                  <c:v>0.24337016303761727</c:v>
                </c:pt>
                <c:pt idx="8">
                  <c:v>0.28876887083444941</c:v>
                </c:pt>
                <c:pt idx="9">
                  <c:v>0.30931087786663714</c:v>
                </c:pt>
                <c:pt idx="10">
                  <c:v>0.33145325156951927</c:v>
                </c:pt>
              </c:numCache>
            </c:numRef>
          </c:val>
        </c:ser>
        <c:axId val="72642944"/>
        <c:axId val="72644480"/>
      </c:barChart>
      <c:catAx>
        <c:axId val="7264294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 baseline="0">
                <a:latin typeface="Arial" pitchFamily="34" charset="0"/>
              </a:defRPr>
            </a:pPr>
            <a:endParaRPr lang="en-US"/>
          </a:p>
        </c:txPr>
        <c:crossAx val="72644480"/>
        <c:crosses val="autoZero"/>
        <c:auto val="1"/>
        <c:lblAlgn val="ctr"/>
        <c:lblOffset val="100"/>
      </c:catAx>
      <c:valAx>
        <c:axId val="72644480"/>
        <c:scaling>
          <c:orientation val="minMax"/>
          <c:max val="0.75000000000000122"/>
          <c:min val="0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600" b="1" baseline="0">
                <a:latin typeface="Arial" pitchFamily="34" charset="0"/>
              </a:defRPr>
            </a:pPr>
            <a:endParaRPr lang="en-US"/>
          </a:p>
        </c:txPr>
        <c:crossAx val="72642944"/>
        <c:crosses val="autoZero"/>
        <c:crossBetween val="between"/>
        <c:majorUnit val="0.25"/>
        <c:minorUnit val="1.0000000000000005E-2"/>
      </c:valAx>
      <c:spPr>
        <a:ln>
          <a:noFill/>
        </a:ln>
      </c:spPr>
    </c:plotArea>
    <c:legend>
      <c:legendPos val="t"/>
      <c:layout>
        <c:manualLayout>
          <c:xMode val="edge"/>
          <c:yMode val="edge"/>
          <c:x val="0.15334513231717659"/>
          <c:y val="5.7971014492753624E-2"/>
          <c:w val="0.74223939897421076"/>
          <c:h val="6.2581878352162487E-2"/>
        </c:manualLayout>
      </c:layout>
      <c:txPr>
        <a:bodyPr/>
        <a:lstStyle/>
        <a:p>
          <a:pPr>
            <a:defRPr b="1">
              <a:solidFill>
                <a:schemeClr val="tx1"/>
              </a:solidFill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dPt>
            <c:idx val="0"/>
            <c:spPr>
              <a:solidFill>
                <a:srgbClr val="4F81BD"/>
              </a:solidFill>
            </c:spPr>
          </c:dPt>
          <c:dLbls>
            <c:dLbl>
              <c:idx val="1"/>
              <c:layout>
                <c:manualLayout>
                  <c:x val="3.0581039755351812E-3"/>
                  <c:y val="1.4492753623188423E-2"/>
                </c:manualLayout>
              </c:layout>
              <c:showVal val="1"/>
            </c:dLbl>
            <c:dLbl>
              <c:idx val="2"/>
              <c:layout>
                <c:manualLayout>
                  <c:x val="3.2051282051283481E-3"/>
                  <c:y val="-5.2083333333334605E-3"/>
                </c:manualLayout>
              </c:layout>
              <c:showVal val="1"/>
            </c:dLbl>
            <c:dLbl>
              <c:idx val="4"/>
              <c:layout>
                <c:manualLayout>
                  <c:x val="-1.2039779431240969E-7"/>
                  <c:y val="9.6618357487923048E-3"/>
                </c:manualLayout>
              </c:layout>
              <c:showVal val="1"/>
            </c:dLbl>
            <c:dLbl>
              <c:idx val="5"/>
              <c:layout>
                <c:manualLayout>
                  <c:x val="0"/>
                  <c:y val="-2.6570048309178942E-2"/>
                </c:manualLayout>
              </c:layout>
              <c:showVal val="1"/>
            </c:dLbl>
            <c:dLbl>
              <c:idx val="6"/>
              <c:layout>
                <c:manualLayout>
                  <c:x val="1.5290519877675921E-3"/>
                  <c:y val="-2.1739130434782612E-2"/>
                </c:manualLayout>
              </c:layout>
              <c:showVal val="1"/>
            </c:dLbl>
            <c:dLbl>
              <c:idx val="7"/>
              <c:layout>
                <c:manualLayout>
                  <c:x val="-3.0581039755351812E-3"/>
                  <c:y val="-4.8311080680132779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 baseline="0">
                    <a:latin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Southwest Brooklyn</c:v>
                </c:pt>
                <c:pt idx="1">
                  <c:v>Borough Park</c:v>
                </c:pt>
                <c:pt idx="2">
                  <c:v>Greenpoint</c:v>
                </c:pt>
                <c:pt idx="3">
                  <c:v>Southern Brooklyn</c:v>
                </c:pt>
                <c:pt idx="4">
                  <c:v>Northwest Brooklyn</c:v>
                </c:pt>
                <c:pt idx="5">
                  <c:v>Sunset Park</c:v>
                </c:pt>
                <c:pt idx="6">
                  <c:v>Canarsie and Flatlands</c:v>
                </c:pt>
                <c:pt idx="7">
                  <c:v>Flatbush</c:v>
                </c:pt>
                <c:pt idx="8">
                  <c:v>East New York and New Lots</c:v>
                </c:pt>
                <c:pt idx="9">
                  <c:v>Central Brooklyn</c:v>
                </c:pt>
                <c:pt idx="10">
                  <c:v>Bushwick and Williamsburg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17.329110316858134</c:v>
                </c:pt>
                <c:pt idx="1">
                  <c:v>19.89244978893365</c:v>
                </c:pt>
                <c:pt idx="2">
                  <c:v>20.396348332119324</c:v>
                </c:pt>
                <c:pt idx="3">
                  <c:v>23.365263362182077</c:v>
                </c:pt>
                <c:pt idx="4">
                  <c:v>30.130138760144504</c:v>
                </c:pt>
                <c:pt idx="5">
                  <c:v>32.087257270592417</c:v>
                </c:pt>
                <c:pt idx="6">
                  <c:v>32.601638087084915</c:v>
                </c:pt>
                <c:pt idx="7">
                  <c:v>40.200994226279228</c:v>
                </c:pt>
                <c:pt idx="8">
                  <c:v>51.102444137784524</c:v>
                </c:pt>
                <c:pt idx="9">
                  <c:v>52.214925235733595</c:v>
                </c:pt>
                <c:pt idx="10">
                  <c:v>57.114824691288064</c:v>
                </c:pt>
              </c:numCache>
            </c:numRef>
          </c:val>
        </c:ser>
        <c:axId val="71015040"/>
        <c:axId val="71037312"/>
      </c:barChart>
      <c:catAx>
        <c:axId val="7101504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 baseline="0">
                <a:latin typeface="Arial" pitchFamily="34" charset="0"/>
              </a:defRPr>
            </a:pPr>
            <a:endParaRPr lang="en-US"/>
          </a:p>
        </c:txPr>
        <c:crossAx val="71037312"/>
        <c:crosses val="autoZero"/>
        <c:auto val="1"/>
        <c:lblAlgn val="ctr"/>
        <c:lblOffset val="100"/>
      </c:catAx>
      <c:valAx>
        <c:axId val="71037312"/>
        <c:scaling>
          <c:orientation val="minMax"/>
          <c:max val="70"/>
          <c:min val="0"/>
        </c:scaling>
        <c:axPos val="l"/>
        <c:numFmt formatCode="#,##0" sourceLinked="0"/>
        <c:tickLblPos val="nextTo"/>
        <c:txPr>
          <a:bodyPr/>
          <a:lstStyle/>
          <a:p>
            <a:pPr>
              <a:defRPr sz="1600" b="1" baseline="0">
                <a:latin typeface="Arial" pitchFamily="34" charset="0"/>
              </a:defRPr>
            </a:pPr>
            <a:endParaRPr lang="en-US"/>
          </a:p>
        </c:txPr>
        <c:crossAx val="71015040"/>
        <c:crosses val="autoZero"/>
        <c:crossBetween val="between"/>
        <c:majorUnit val="10"/>
        <c:minorUnit val="1.0000000000000083E-2"/>
      </c:valAx>
      <c:spPr>
        <a:ln>
          <a:noFill/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92D050"/>
            </a:solidFill>
          </c:spPr>
          <c:dLbls>
            <c:dLbl>
              <c:idx val="1"/>
              <c:layout>
                <c:manualLayout>
                  <c:x val="3.0581039755351812E-3"/>
                  <c:y val="1.449275362318842E-2"/>
                </c:manualLayout>
              </c:layout>
              <c:showVal val="1"/>
            </c:dLbl>
            <c:dLbl>
              <c:idx val="2"/>
              <c:layout>
                <c:manualLayout>
                  <c:x val="3.2051282051283455E-3"/>
                  <c:y val="-5.2083333333334536E-3"/>
                </c:manualLayout>
              </c:layout>
              <c:showVal val="1"/>
            </c:dLbl>
            <c:dLbl>
              <c:idx val="3"/>
              <c:layout>
                <c:manualLayout>
                  <c:x val="-3.0581039755351682E-3"/>
                  <c:y val="2.4154589371980571E-3"/>
                </c:manualLayout>
              </c:layout>
              <c:showVal val="1"/>
            </c:dLbl>
            <c:dLbl>
              <c:idx val="4"/>
              <c:layout>
                <c:manualLayout>
                  <c:x val="5.60645918885294E-17"/>
                  <c:y val="-3.6231884057971092E-2"/>
                </c:manualLayout>
              </c:layout>
              <c:showVal val="1"/>
            </c:dLbl>
            <c:dLbl>
              <c:idx val="6"/>
              <c:layout>
                <c:manualLayout>
                  <c:x val="1.5290519877675841E-3"/>
                  <c:y val="-2.1739130434782612E-2"/>
                </c:manualLayout>
              </c:layout>
              <c:showVal val="1"/>
            </c:dLbl>
            <c:dLbl>
              <c:idx val="7"/>
              <c:layout>
                <c:manualLayout>
                  <c:x val="-3.0581039755351682E-3"/>
                  <c:y val="-2.4154589371980571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 baseline="0">
                    <a:latin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Southwest Brooklyn</c:v>
                </c:pt>
                <c:pt idx="1">
                  <c:v>Borough Park</c:v>
                </c:pt>
                <c:pt idx="2">
                  <c:v>Greenpoint</c:v>
                </c:pt>
                <c:pt idx="3">
                  <c:v>Southern Brooklyn</c:v>
                </c:pt>
                <c:pt idx="4">
                  <c:v>Northwest Brooklyn</c:v>
                </c:pt>
                <c:pt idx="5">
                  <c:v>Sunset Park</c:v>
                </c:pt>
                <c:pt idx="6">
                  <c:v>Canarsie and Flatlands</c:v>
                </c:pt>
                <c:pt idx="7">
                  <c:v>Flatbush</c:v>
                </c:pt>
                <c:pt idx="8">
                  <c:v>East New York and New Lots</c:v>
                </c:pt>
                <c:pt idx="9">
                  <c:v>Central Brooklyn</c:v>
                </c:pt>
                <c:pt idx="10">
                  <c:v>Bushwick and Williamsburg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9.9877352724182717</c:v>
                </c:pt>
                <c:pt idx="1">
                  <c:v>11.939563667059701</c:v>
                </c:pt>
                <c:pt idx="2">
                  <c:v>11.408337743747269</c:v>
                </c:pt>
                <c:pt idx="3">
                  <c:v>12.654936900340894</c:v>
                </c:pt>
                <c:pt idx="4">
                  <c:v>13.189885669055974</c:v>
                </c:pt>
                <c:pt idx="5">
                  <c:v>14.201473198517549</c:v>
                </c:pt>
                <c:pt idx="6">
                  <c:v>13.316001293942422</c:v>
                </c:pt>
                <c:pt idx="7">
                  <c:v>14.405889421297877</c:v>
                </c:pt>
                <c:pt idx="8">
                  <c:v>17.314707316123187</c:v>
                </c:pt>
                <c:pt idx="9">
                  <c:v>17.564144773664204</c:v>
                </c:pt>
                <c:pt idx="10">
                  <c:v>18.810847206111156</c:v>
                </c:pt>
              </c:numCache>
            </c:numRef>
          </c:val>
        </c:ser>
        <c:axId val="71094656"/>
        <c:axId val="71096192"/>
      </c:barChart>
      <c:catAx>
        <c:axId val="7109465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 baseline="0">
                <a:latin typeface="Arial" pitchFamily="34" charset="0"/>
              </a:defRPr>
            </a:pPr>
            <a:endParaRPr lang="en-US"/>
          </a:p>
        </c:txPr>
        <c:crossAx val="71096192"/>
        <c:crosses val="autoZero"/>
        <c:auto val="1"/>
        <c:lblAlgn val="ctr"/>
        <c:lblOffset val="100"/>
      </c:catAx>
      <c:valAx>
        <c:axId val="71096192"/>
        <c:scaling>
          <c:orientation val="minMax"/>
          <c:max val="20"/>
          <c:min val="0"/>
        </c:scaling>
        <c:axPos val="l"/>
        <c:numFmt formatCode="#,##0" sourceLinked="0"/>
        <c:tickLblPos val="nextTo"/>
        <c:txPr>
          <a:bodyPr/>
          <a:lstStyle/>
          <a:p>
            <a:pPr>
              <a:defRPr sz="1600" b="1" baseline="0">
                <a:latin typeface="Arial" pitchFamily="34" charset="0"/>
              </a:defRPr>
            </a:pPr>
            <a:endParaRPr lang="en-US"/>
          </a:p>
        </c:txPr>
        <c:crossAx val="71094656"/>
        <c:crosses val="autoZero"/>
        <c:crossBetween val="between"/>
        <c:majorUnit val="5"/>
        <c:minorUnit val="1.0000000000000083E-2"/>
      </c:valAx>
      <c:spPr>
        <a:ln>
          <a:noFill/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dPt>
            <c:idx val="0"/>
            <c:spPr>
              <a:solidFill>
                <a:srgbClr val="4F81BD"/>
              </a:solidFill>
            </c:spPr>
          </c:dPt>
          <c:dLbls>
            <c:dLbl>
              <c:idx val="1"/>
              <c:layout>
                <c:manualLayout>
                  <c:x val="3.0581039755351682E-3"/>
                  <c:y val="1.4492753623188409E-2"/>
                </c:manualLayout>
              </c:layout>
              <c:showVal val="1"/>
            </c:dLbl>
            <c:dLbl>
              <c:idx val="2"/>
              <c:layout>
                <c:manualLayout>
                  <c:x val="3.2051282051283438E-3"/>
                  <c:y val="-5.2083333333334536E-3"/>
                </c:manualLayout>
              </c:layout>
              <c:showVal val="1"/>
            </c:dLbl>
            <c:dLbl>
              <c:idx val="4"/>
              <c:layout>
                <c:manualLayout>
                  <c:x val="0"/>
                  <c:y val="1.2077294685990338E-2"/>
                </c:manualLayout>
              </c:layout>
              <c:showVal val="1"/>
            </c:dLbl>
            <c:dLbl>
              <c:idx val="5"/>
              <c:layout>
                <c:manualLayout>
                  <c:x val="0"/>
                  <c:y val="1.2077294685990338E-2"/>
                </c:manualLayout>
              </c:layout>
              <c:showVal val="1"/>
            </c:dLbl>
            <c:dLbl>
              <c:idx val="6"/>
              <c:layout>
                <c:manualLayout>
                  <c:x val="-1.5290519877675841E-3"/>
                  <c:y val="1.2077294685990338E-2"/>
                </c:manualLayout>
              </c:layout>
              <c:showVal val="1"/>
            </c:dLbl>
            <c:dLbl>
              <c:idx val="7"/>
              <c:layout>
                <c:manualLayout>
                  <c:x val="-3.0581039755351682E-3"/>
                  <c:y val="2.4154589371980567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 baseline="0">
                    <a:latin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Southwest Brooklyn</c:v>
                </c:pt>
                <c:pt idx="1">
                  <c:v>Borough Park</c:v>
                </c:pt>
                <c:pt idx="2">
                  <c:v>Greenpoint</c:v>
                </c:pt>
                <c:pt idx="3">
                  <c:v>Southern Brooklyn</c:v>
                </c:pt>
                <c:pt idx="4">
                  <c:v>Northwest Brooklyn</c:v>
                </c:pt>
                <c:pt idx="5">
                  <c:v>Sunset Park</c:v>
                </c:pt>
                <c:pt idx="6">
                  <c:v>Canarsie and Flatlands</c:v>
                </c:pt>
                <c:pt idx="7">
                  <c:v>Flatbush</c:v>
                </c:pt>
                <c:pt idx="8">
                  <c:v>East New York and New Lots</c:v>
                </c:pt>
                <c:pt idx="9">
                  <c:v>Central Brooklyn</c:v>
                </c:pt>
                <c:pt idx="10">
                  <c:v>Bushwick and Williamsburg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20.028201471433189</c:v>
                </c:pt>
                <c:pt idx="1">
                  <c:v>20.205419180546979</c:v>
                </c:pt>
                <c:pt idx="2">
                  <c:v>18.042958443675854</c:v>
                </c:pt>
                <c:pt idx="3">
                  <c:v>24.072057428676231</c:v>
                </c:pt>
                <c:pt idx="4">
                  <c:v>36.208744926309357</c:v>
                </c:pt>
                <c:pt idx="5">
                  <c:v>40.42718956011494</c:v>
                </c:pt>
                <c:pt idx="6">
                  <c:v>34.35802547610087</c:v>
                </c:pt>
                <c:pt idx="7">
                  <c:v>46.134346519151343</c:v>
                </c:pt>
                <c:pt idx="8">
                  <c:v>55.309302753492474</c:v>
                </c:pt>
                <c:pt idx="9">
                  <c:v>57.022717585890788</c:v>
                </c:pt>
                <c:pt idx="10">
                  <c:v>61.483659263795204</c:v>
                </c:pt>
              </c:numCache>
            </c:numRef>
          </c:val>
        </c:ser>
        <c:axId val="71338240"/>
        <c:axId val="71348224"/>
      </c:barChart>
      <c:catAx>
        <c:axId val="7133824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 baseline="0">
                <a:latin typeface="Arial" pitchFamily="34" charset="0"/>
              </a:defRPr>
            </a:pPr>
            <a:endParaRPr lang="en-US"/>
          </a:p>
        </c:txPr>
        <c:crossAx val="71348224"/>
        <c:crosses val="autoZero"/>
        <c:auto val="1"/>
        <c:lblAlgn val="ctr"/>
        <c:lblOffset val="100"/>
      </c:catAx>
      <c:valAx>
        <c:axId val="71348224"/>
        <c:scaling>
          <c:orientation val="minMax"/>
          <c:max val="70"/>
          <c:min val="0"/>
        </c:scaling>
        <c:axPos val="l"/>
        <c:numFmt formatCode="#,##0" sourceLinked="0"/>
        <c:tickLblPos val="nextTo"/>
        <c:txPr>
          <a:bodyPr/>
          <a:lstStyle/>
          <a:p>
            <a:pPr>
              <a:defRPr sz="1600" b="1" baseline="0">
                <a:latin typeface="Arial" pitchFamily="34" charset="0"/>
              </a:defRPr>
            </a:pPr>
            <a:endParaRPr lang="en-US"/>
          </a:p>
        </c:txPr>
        <c:crossAx val="71338240"/>
        <c:crosses val="autoZero"/>
        <c:crossBetween val="between"/>
        <c:majorUnit val="10"/>
        <c:minorUnit val="1.0000000000000083E-2"/>
      </c:valAx>
      <c:spPr>
        <a:ln>
          <a:noFill/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dPt>
            <c:idx val="0"/>
            <c:spPr>
              <a:solidFill>
                <a:srgbClr val="4F81BD"/>
              </a:solidFill>
            </c:spPr>
          </c:dPt>
          <c:dLbls>
            <c:dLbl>
              <c:idx val="1"/>
              <c:layout>
                <c:manualLayout>
                  <c:x val="3.0581039755351682E-3"/>
                  <c:y val="1.4492753623188409E-2"/>
                </c:manualLayout>
              </c:layout>
              <c:showVal val="1"/>
            </c:dLbl>
            <c:dLbl>
              <c:idx val="2"/>
              <c:layout>
                <c:manualLayout>
                  <c:x val="3.2051096823906499E-3"/>
                  <c:y val="6.8690326752634404E-3"/>
                </c:manualLayout>
              </c:layout>
              <c:showVal val="1"/>
            </c:dLbl>
            <c:dLbl>
              <c:idx val="4"/>
              <c:layout>
                <c:manualLayout>
                  <c:x val="3.0579835777408844E-3"/>
                  <c:y val="-2.1739510822017076E-2"/>
                </c:manualLayout>
              </c:layout>
              <c:showVal val="1"/>
            </c:dLbl>
            <c:dLbl>
              <c:idx val="5"/>
              <c:layout>
                <c:manualLayout>
                  <c:x val="0"/>
                  <c:y val="-1.9323671497584734E-2"/>
                </c:manualLayout>
              </c:layout>
              <c:showVal val="1"/>
            </c:dLbl>
            <c:dLbl>
              <c:idx val="6"/>
              <c:layout>
                <c:manualLayout>
                  <c:x val="1.5290519877675841E-3"/>
                  <c:y val="-1.2077294685990338E-2"/>
                </c:manualLayout>
              </c:layout>
              <c:showVal val="1"/>
            </c:dLbl>
            <c:dLbl>
              <c:idx val="7"/>
              <c:layout>
                <c:manualLayout>
                  <c:x val="-3.0581039755351682E-3"/>
                  <c:y val="7.2463768115942724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 baseline="0">
                    <a:latin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Southwest Brooklyn</c:v>
                </c:pt>
                <c:pt idx="1">
                  <c:v>Borough Park</c:v>
                </c:pt>
                <c:pt idx="2">
                  <c:v>Greenpoint</c:v>
                </c:pt>
                <c:pt idx="3">
                  <c:v>Southern Brooklyn</c:v>
                </c:pt>
                <c:pt idx="4">
                  <c:v>Northwest Brooklyn</c:v>
                </c:pt>
                <c:pt idx="5">
                  <c:v>Sunset Park</c:v>
                </c:pt>
                <c:pt idx="6">
                  <c:v>Canarsie and Flatlands</c:v>
                </c:pt>
                <c:pt idx="7">
                  <c:v>Flatbush</c:v>
                </c:pt>
                <c:pt idx="8">
                  <c:v>East New York and New Lots</c:v>
                </c:pt>
                <c:pt idx="9">
                  <c:v>Central Brooklyn</c:v>
                </c:pt>
                <c:pt idx="10">
                  <c:v>Bushwick and Williamsburg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16.067535466585326</c:v>
                </c:pt>
                <c:pt idx="1">
                  <c:v>19.403334938925063</c:v>
                </c:pt>
                <c:pt idx="2">
                  <c:v>21.743589355379719</c:v>
                </c:pt>
                <c:pt idx="3">
                  <c:v>21.588912853952689</c:v>
                </c:pt>
                <c:pt idx="4">
                  <c:v>28.929012993297629</c:v>
                </c:pt>
                <c:pt idx="5">
                  <c:v>29.87085269292945</c:v>
                </c:pt>
                <c:pt idx="6">
                  <c:v>30.850276752378353</c:v>
                </c:pt>
                <c:pt idx="7">
                  <c:v>38.183773219797345</c:v>
                </c:pt>
                <c:pt idx="8">
                  <c:v>51.091681323416225</c:v>
                </c:pt>
                <c:pt idx="9">
                  <c:v>50.976330634411362</c:v>
                </c:pt>
                <c:pt idx="10">
                  <c:v>56.628461027525162</c:v>
                </c:pt>
              </c:numCache>
            </c:numRef>
          </c:val>
        </c:ser>
        <c:axId val="71417856"/>
        <c:axId val="71419392"/>
      </c:barChart>
      <c:catAx>
        <c:axId val="7141785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 baseline="0">
                <a:latin typeface="Arial" pitchFamily="34" charset="0"/>
              </a:defRPr>
            </a:pPr>
            <a:endParaRPr lang="en-US"/>
          </a:p>
        </c:txPr>
        <c:crossAx val="71419392"/>
        <c:crosses val="autoZero"/>
        <c:auto val="1"/>
        <c:lblAlgn val="ctr"/>
        <c:lblOffset val="100"/>
      </c:catAx>
      <c:valAx>
        <c:axId val="71419392"/>
        <c:scaling>
          <c:orientation val="minMax"/>
          <c:max val="70"/>
          <c:min val="0"/>
        </c:scaling>
        <c:axPos val="l"/>
        <c:numFmt formatCode="#,##0" sourceLinked="0"/>
        <c:tickLblPos val="nextTo"/>
        <c:txPr>
          <a:bodyPr/>
          <a:lstStyle/>
          <a:p>
            <a:pPr>
              <a:defRPr sz="1600" b="1" baseline="0">
                <a:latin typeface="Arial" pitchFamily="34" charset="0"/>
              </a:defRPr>
            </a:pPr>
            <a:endParaRPr lang="en-US"/>
          </a:p>
        </c:txPr>
        <c:crossAx val="71417856"/>
        <c:crosses val="autoZero"/>
        <c:crossBetween val="between"/>
        <c:majorUnit val="10"/>
        <c:minorUnit val="1.0000000000000083E-2"/>
      </c:valAx>
      <c:spPr>
        <a:ln>
          <a:noFill/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dPt>
            <c:idx val="0"/>
            <c:spPr>
              <a:solidFill>
                <a:srgbClr val="4F81BD"/>
              </a:solidFill>
            </c:spPr>
          </c:dPt>
          <c:dLbls>
            <c:dLbl>
              <c:idx val="1"/>
              <c:layout>
                <c:manualLayout>
                  <c:x val="3.0581039755351812E-3"/>
                  <c:y val="1.4492753623188423E-2"/>
                </c:manualLayout>
              </c:layout>
              <c:showVal val="1"/>
            </c:dLbl>
            <c:dLbl>
              <c:idx val="2"/>
              <c:layout>
                <c:manualLayout>
                  <c:x val="3.2051282051283447E-3"/>
                  <c:y val="-5.2083333333334501E-3"/>
                </c:manualLayout>
              </c:layout>
              <c:showVal val="1"/>
            </c:dLbl>
            <c:dLbl>
              <c:idx val="4"/>
              <c:layout>
                <c:manualLayout>
                  <c:x val="-1.2039779431240868E-7"/>
                  <c:y val="0"/>
                </c:manualLayout>
              </c:layout>
              <c:showVal val="1"/>
            </c:dLbl>
            <c:dLbl>
              <c:idx val="5"/>
              <c:layout>
                <c:manualLayout>
                  <c:x val="1.5290519877675841E-3"/>
                  <c:y val="-2.8985507246376812E-2"/>
                </c:manualLayout>
              </c:layout>
              <c:showVal val="1"/>
            </c:dLbl>
            <c:dLbl>
              <c:idx val="6"/>
              <c:layout>
                <c:manualLayout>
                  <c:x val="3.0581039755351682E-3"/>
                  <c:y val="-3.8647342995169261E-2"/>
                </c:manualLayout>
              </c:layout>
              <c:showVal val="1"/>
            </c:dLbl>
            <c:dLbl>
              <c:idx val="7"/>
              <c:layout>
                <c:manualLayout>
                  <c:x val="7.6452599388379333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 baseline="0">
                    <a:latin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Southwest Brooklyn</c:v>
                </c:pt>
                <c:pt idx="1">
                  <c:v>Borough Park</c:v>
                </c:pt>
                <c:pt idx="2">
                  <c:v>Greenpoint</c:v>
                </c:pt>
                <c:pt idx="3">
                  <c:v>Southern Brooklyn</c:v>
                </c:pt>
                <c:pt idx="4">
                  <c:v>Northwest Brooklyn</c:v>
                </c:pt>
                <c:pt idx="5">
                  <c:v>Sunset Park</c:v>
                </c:pt>
                <c:pt idx="6">
                  <c:v>Canarsie and Flatlands</c:v>
                </c:pt>
                <c:pt idx="7">
                  <c:v>Flatbush</c:v>
                </c:pt>
                <c:pt idx="8">
                  <c:v>East New York and New Lots</c:v>
                </c:pt>
                <c:pt idx="9">
                  <c:v>Central Brooklyn</c:v>
                </c:pt>
                <c:pt idx="10">
                  <c:v>Bushwick and Williamsburg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0.11258255990671102</c:v>
                </c:pt>
                <c:pt idx="1">
                  <c:v>0.12883984922228159</c:v>
                </c:pt>
                <c:pt idx="2">
                  <c:v>0.13890195847791623</c:v>
                </c:pt>
                <c:pt idx="3">
                  <c:v>0.14322981366459628</c:v>
                </c:pt>
                <c:pt idx="4">
                  <c:v>0.18535472149598972</c:v>
                </c:pt>
                <c:pt idx="5">
                  <c:v>0.20484855113791778</c:v>
                </c:pt>
                <c:pt idx="6">
                  <c:v>0.1972260150194772</c:v>
                </c:pt>
                <c:pt idx="7">
                  <c:v>0.23169443943647544</c:v>
                </c:pt>
                <c:pt idx="8">
                  <c:v>0.32032549365421548</c:v>
                </c:pt>
                <c:pt idx="9">
                  <c:v>0.29351399915890491</c:v>
                </c:pt>
                <c:pt idx="10">
                  <c:v>0.34409381999743432</c:v>
                </c:pt>
              </c:numCache>
            </c:numRef>
          </c:val>
        </c:ser>
        <c:axId val="71710208"/>
        <c:axId val="71711744"/>
      </c:barChart>
      <c:catAx>
        <c:axId val="7171020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 baseline="0">
                <a:latin typeface="Arial" pitchFamily="34" charset="0"/>
              </a:defRPr>
            </a:pPr>
            <a:endParaRPr lang="en-US"/>
          </a:p>
        </c:txPr>
        <c:crossAx val="71711744"/>
        <c:crosses val="autoZero"/>
        <c:auto val="1"/>
        <c:lblAlgn val="ctr"/>
        <c:lblOffset val="100"/>
      </c:catAx>
      <c:valAx>
        <c:axId val="71711744"/>
        <c:scaling>
          <c:orientation val="minMax"/>
          <c:max val="0.4"/>
          <c:min val="0"/>
        </c:scaling>
        <c:axPos val="l"/>
        <c:numFmt formatCode="0%" sourceLinked="0"/>
        <c:tickLblPos val="nextTo"/>
        <c:txPr>
          <a:bodyPr/>
          <a:lstStyle/>
          <a:p>
            <a:pPr>
              <a:defRPr sz="1600" b="1" baseline="0">
                <a:latin typeface="Arial" pitchFamily="34" charset="0"/>
              </a:defRPr>
            </a:pPr>
            <a:endParaRPr lang="en-US"/>
          </a:p>
        </c:txPr>
        <c:crossAx val="71710208"/>
        <c:crosses val="autoZero"/>
        <c:crossBetween val="between"/>
        <c:majorUnit val="0.1"/>
        <c:minorUnit val="1.0000000000000083E-2"/>
      </c:valAx>
      <c:spPr>
        <a:ln>
          <a:noFill/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dPt>
            <c:idx val="0"/>
            <c:spPr>
              <a:solidFill>
                <a:srgbClr val="4F81BD"/>
              </a:solidFill>
            </c:spPr>
          </c:dPt>
          <c:dLbls>
            <c:dLbl>
              <c:idx val="1"/>
              <c:layout>
                <c:manualLayout>
                  <c:x val="3.0581039755351812E-3"/>
                  <c:y val="1.4492753623188423E-2"/>
                </c:manualLayout>
              </c:layout>
              <c:showVal val="1"/>
            </c:dLbl>
            <c:dLbl>
              <c:idx val="2"/>
              <c:layout>
                <c:manualLayout>
                  <c:x val="3.2051282051283481E-3"/>
                  <c:y val="-5.2083333333334536E-3"/>
                </c:manualLayout>
              </c:layout>
              <c:showVal val="1"/>
            </c:dLbl>
            <c:dLbl>
              <c:idx val="4"/>
              <c:layout>
                <c:manualLayout>
                  <c:x val="5.6064591888529869E-17"/>
                  <c:y val="1.2077294685990338E-2"/>
                </c:manualLayout>
              </c:layout>
              <c:showVal val="1"/>
            </c:dLbl>
            <c:dLbl>
              <c:idx val="5"/>
              <c:layout>
                <c:manualLayout>
                  <c:x val="3.0581039755351682E-3"/>
                  <c:y val="1.4492753623188409E-2"/>
                </c:manualLayout>
              </c:layout>
              <c:showVal val="1"/>
            </c:dLbl>
            <c:dLbl>
              <c:idx val="6"/>
              <c:layout>
                <c:manualLayout>
                  <c:x val="3.0581039755351682E-3"/>
                  <c:y val="4.830917874396135E-3"/>
                </c:manualLayout>
              </c:layout>
              <c:showVal val="1"/>
            </c:dLbl>
            <c:dLbl>
              <c:idx val="7"/>
              <c:layout>
                <c:manualLayout>
                  <c:x val="3.0581039755351682E-3"/>
                  <c:y val="-2.6570048309178806E-2"/>
                </c:manualLayout>
              </c:layout>
              <c:showVal val="1"/>
            </c:dLbl>
            <c:numFmt formatCode="0%" sourceLinked="0"/>
            <c:txPr>
              <a:bodyPr/>
              <a:lstStyle/>
              <a:p>
                <a:pPr>
                  <a:defRPr sz="1600" b="1" baseline="0">
                    <a:latin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Southwest Brooklyn</c:v>
                </c:pt>
                <c:pt idx="1">
                  <c:v>Borough Park</c:v>
                </c:pt>
                <c:pt idx="2">
                  <c:v>Greenpoint</c:v>
                </c:pt>
                <c:pt idx="3">
                  <c:v>Southern Brooklyn</c:v>
                </c:pt>
                <c:pt idx="4">
                  <c:v>Northwest Brooklyn</c:v>
                </c:pt>
                <c:pt idx="5">
                  <c:v>Sunset Park</c:v>
                </c:pt>
                <c:pt idx="6">
                  <c:v>Canarsie and Flatlands</c:v>
                </c:pt>
                <c:pt idx="7">
                  <c:v>Flatbush</c:v>
                </c:pt>
                <c:pt idx="8">
                  <c:v>East New York and New Lots</c:v>
                </c:pt>
                <c:pt idx="9">
                  <c:v>Central Brooklyn</c:v>
                </c:pt>
                <c:pt idx="10">
                  <c:v>Bushwick and Williamsburg</c:v>
                </c:pt>
              </c:strCache>
            </c:strRef>
          </c:cat>
          <c:val>
            <c:numRef>
              <c:f>Sheet1!$B$2:$B$12</c:f>
              <c:numCache>
                <c:formatCode>0.0%</c:formatCode>
                <c:ptCount val="11"/>
                <c:pt idx="0">
                  <c:v>0.14022503178753981</c:v>
                </c:pt>
                <c:pt idx="1">
                  <c:v>0.1367889127933157</c:v>
                </c:pt>
                <c:pt idx="2">
                  <c:v>0.1258080300806099</c:v>
                </c:pt>
                <c:pt idx="3">
                  <c:v>0.16414833097552944</c:v>
                </c:pt>
                <c:pt idx="4">
                  <c:v>0.23644713791960659</c:v>
                </c:pt>
                <c:pt idx="5">
                  <c:v>0.26134041060370339</c:v>
                </c:pt>
                <c:pt idx="6">
                  <c:v>0.2270763422818792</c:v>
                </c:pt>
                <c:pt idx="7">
                  <c:v>0.26754987450513623</c:v>
                </c:pt>
                <c:pt idx="8">
                  <c:v>0.37064233793205892</c:v>
                </c:pt>
                <c:pt idx="9">
                  <c:v>0.35163258416128101</c:v>
                </c:pt>
                <c:pt idx="10">
                  <c:v>0.38596375072415889</c:v>
                </c:pt>
              </c:numCache>
            </c:numRef>
          </c:val>
        </c:ser>
        <c:axId val="71650304"/>
        <c:axId val="71668480"/>
      </c:barChart>
      <c:catAx>
        <c:axId val="7165030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 baseline="0">
                <a:latin typeface="Arial" pitchFamily="34" charset="0"/>
              </a:defRPr>
            </a:pPr>
            <a:endParaRPr lang="en-US"/>
          </a:p>
        </c:txPr>
        <c:crossAx val="71668480"/>
        <c:crosses val="autoZero"/>
        <c:auto val="1"/>
        <c:lblAlgn val="ctr"/>
        <c:lblOffset val="100"/>
      </c:catAx>
      <c:valAx>
        <c:axId val="71668480"/>
        <c:scaling>
          <c:orientation val="minMax"/>
          <c:max val="0.4"/>
          <c:min val="0"/>
        </c:scaling>
        <c:axPos val="l"/>
        <c:numFmt formatCode="0%" sourceLinked="0"/>
        <c:tickLblPos val="nextTo"/>
        <c:txPr>
          <a:bodyPr/>
          <a:lstStyle/>
          <a:p>
            <a:pPr>
              <a:defRPr sz="1600" b="1" baseline="0">
                <a:latin typeface="Arial" pitchFamily="34" charset="0"/>
              </a:defRPr>
            </a:pPr>
            <a:endParaRPr lang="en-US"/>
          </a:p>
        </c:txPr>
        <c:crossAx val="71650304"/>
        <c:crosses val="autoZero"/>
        <c:crossBetween val="between"/>
        <c:majorUnit val="0.1"/>
        <c:minorUnit val="1.0000000000000083E-2"/>
      </c:valAx>
      <c:spPr>
        <a:ln>
          <a:noFill/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dPt>
            <c:idx val="0"/>
            <c:spPr>
              <a:solidFill>
                <a:srgbClr val="4F81BD"/>
              </a:solidFill>
            </c:spPr>
          </c:dPt>
          <c:dLbls>
            <c:dLbl>
              <c:idx val="1"/>
              <c:layout>
                <c:manualLayout>
                  <c:x val="3.0581039755351812E-3"/>
                  <c:y val="1.4492753623188423E-2"/>
                </c:manualLayout>
              </c:layout>
              <c:showVal val="1"/>
            </c:dLbl>
            <c:dLbl>
              <c:idx val="2"/>
              <c:layout>
                <c:manualLayout>
                  <c:x val="3.2051282051283499E-3"/>
                  <c:y val="-5.2083333333334562E-3"/>
                </c:manualLayout>
              </c:layout>
              <c:showVal val="1"/>
            </c:dLbl>
            <c:dLbl>
              <c:idx val="4"/>
              <c:layout>
                <c:manualLayout>
                  <c:x val="5.6064591888529869E-17"/>
                  <c:y val="-3.1400966183575088E-2"/>
                </c:manualLayout>
              </c:layout>
              <c:showVal val="1"/>
            </c:dLbl>
            <c:dLbl>
              <c:idx val="5"/>
              <c:layout>
                <c:manualLayout>
                  <c:x val="7.6452599388379333E-3"/>
                  <c:y val="-1.2077294685990338E-2"/>
                </c:manualLayout>
              </c:layout>
              <c:showVal val="1"/>
            </c:dLbl>
            <c:dLbl>
              <c:idx val="6"/>
              <c:layout>
                <c:manualLayout>
                  <c:x val="3.0581039755351812E-3"/>
                  <c:y val="-1.6908212560386479E-2"/>
                </c:manualLayout>
              </c:layout>
              <c:showVal val="1"/>
            </c:dLbl>
            <c:dLbl>
              <c:idx val="7"/>
              <c:layout>
                <c:manualLayout>
                  <c:x val="7.6452599388379333E-3"/>
                  <c:y val="0"/>
                </c:manualLayout>
              </c:layout>
              <c:showVal val="1"/>
            </c:dLbl>
            <c:numFmt formatCode="0%" sourceLinked="0"/>
            <c:txPr>
              <a:bodyPr/>
              <a:lstStyle/>
              <a:p>
                <a:pPr>
                  <a:defRPr sz="1600" b="1" baseline="0">
                    <a:latin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Southwest Brooklyn</c:v>
                </c:pt>
                <c:pt idx="1">
                  <c:v>Borough Park</c:v>
                </c:pt>
                <c:pt idx="2">
                  <c:v>Greenpoint</c:v>
                </c:pt>
                <c:pt idx="3">
                  <c:v>Southern Brooklyn</c:v>
                </c:pt>
                <c:pt idx="4">
                  <c:v>Northwest Brooklyn</c:v>
                </c:pt>
                <c:pt idx="5">
                  <c:v>Sunset Park</c:v>
                </c:pt>
                <c:pt idx="6">
                  <c:v>Canarsie and Flatlands</c:v>
                </c:pt>
                <c:pt idx="7">
                  <c:v>Flatbush</c:v>
                </c:pt>
                <c:pt idx="8">
                  <c:v>East New York and New Lots</c:v>
                </c:pt>
                <c:pt idx="9">
                  <c:v>Central Brooklyn</c:v>
                </c:pt>
                <c:pt idx="10">
                  <c:v>Bushwick and Williamsburg</c:v>
                </c:pt>
              </c:strCache>
            </c:strRef>
          </c:cat>
          <c:val>
            <c:numRef>
              <c:f>Sheet1!$B$2:$B$12</c:f>
              <c:numCache>
                <c:formatCode>0.0%</c:formatCode>
                <c:ptCount val="11"/>
                <c:pt idx="0">
                  <c:v>0.10578960246838465</c:v>
                </c:pt>
                <c:pt idx="1">
                  <c:v>0.12567101149145238</c:v>
                </c:pt>
                <c:pt idx="2">
                  <c:v>0.144071197078039</c:v>
                </c:pt>
                <c:pt idx="3">
                  <c:v>0.13744184686829292</c:v>
                </c:pt>
                <c:pt idx="4">
                  <c:v>0.17342499509344314</c:v>
                </c:pt>
                <c:pt idx="5">
                  <c:v>0.18551503948916245</c:v>
                </c:pt>
                <c:pt idx="6">
                  <c:v>0.18756929412385884</c:v>
                </c:pt>
                <c:pt idx="7">
                  <c:v>0.21973067263267074</c:v>
                </c:pt>
                <c:pt idx="8">
                  <c:v>0.29929099532120884</c:v>
                </c:pt>
                <c:pt idx="9">
                  <c:v>0.27336970641725211</c:v>
                </c:pt>
                <c:pt idx="10">
                  <c:v>0.32630683695201612</c:v>
                </c:pt>
              </c:numCache>
            </c:numRef>
          </c:val>
        </c:ser>
        <c:axId val="71959296"/>
        <c:axId val="71960832"/>
      </c:barChart>
      <c:catAx>
        <c:axId val="7195929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 baseline="0">
                <a:latin typeface="Arial" pitchFamily="34" charset="0"/>
              </a:defRPr>
            </a:pPr>
            <a:endParaRPr lang="en-US"/>
          </a:p>
        </c:txPr>
        <c:crossAx val="71960832"/>
        <c:crosses val="autoZero"/>
        <c:auto val="1"/>
        <c:lblAlgn val="ctr"/>
        <c:lblOffset val="100"/>
      </c:catAx>
      <c:valAx>
        <c:axId val="71960832"/>
        <c:scaling>
          <c:orientation val="minMax"/>
          <c:max val="0.4"/>
          <c:min val="0"/>
        </c:scaling>
        <c:axPos val="l"/>
        <c:numFmt formatCode="0%" sourceLinked="0"/>
        <c:tickLblPos val="nextTo"/>
        <c:txPr>
          <a:bodyPr/>
          <a:lstStyle/>
          <a:p>
            <a:pPr>
              <a:defRPr sz="1600" b="1" baseline="0">
                <a:latin typeface="Arial" pitchFamily="34" charset="0"/>
              </a:defRPr>
            </a:pPr>
            <a:endParaRPr lang="en-US"/>
          </a:p>
        </c:txPr>
        <c:crossAx val="71959296"/>
        <c:crosses val="autoZero"/>
        <c:crossBetween val="between"/>
        <c:majorUnit val="0.1"/>
      </c:valAx>
      <c:spPr>
        <a:ln>
          <a:noFill/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dPt>
            <c:idx val="0"/>
            <c:spPr>
              <a:solidFill>
                <a:srgbClr val="4F81BD"/>
              </a:solidFill>
            </c:spPr>
          </c:dPt>
          <c:dLbls>
            <c:dLbl>
              <c:idx val="1"/>
              <c:layout>
                <c:manualLayout>
                  <c:x val="1.5290519877675841E-3"/>
                  <c:y val="7.2463768115942741E-3"/>
                </c:manualLayout>
              </c:layout>
              <c:showVal val="1"/>
            </c:dLbl>
            <c:dLbl>
              <c:idx val="2"/>
              <c:layout>
                <c:manualLayout>
                  <c:x val="3.2051282051283447E-3"/>
                  <c:y val="-5.2083333333334536E-3"/>
                </c:manualLayout>
              </c:layout>
              <c:showVal val="1"/>
            </c:dLbl>
            <c:dLbl>
              <c:idx val="4"/>
              <c:layout>
                <c:manualLayout>
                  <c:x val="4.5870355655084375E-3"/>
                  <c:y val="4.8305374871619334E-3"/>
                </c:manualLayout>
              </c:layout>
              <c:showVal val="1"/>
            </c:dLbl>
            <c:dLbl>
              <c:idx val="5"/>
              <c:layout>
                <c:manualLayout>
                  <c:x val="4.5871559633027525E-3"/>
                  <c:y val="-2.4154589371980516E-2"/>
                </c:manualLayout>
              </c:layout>
              <c:showVal val="1"/>
            </c:dLbl>
            <c:dLbl>
              <c:idx val="6"/>
              <c:layout>
                <c:manualLayout>
                  <c:x val="0"/>
                  <c:y val="4.830917874396135E-3"/>
                </c:manualLayout>
              </c:layout>
              <c:showVal val="1"/>
            </c:dLbl>
            <c:dLbl>
              <c:idx val="7"/>
              <c:layout>
                <c:manualLayout>
                  <c:x val="0"/>
                  <c:y val="-1.2077294685990338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 baseline="0">
                    <a:latin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Southwest Brooklyn</c:v>
                </c:pt>
                <c:pt idx="1">
                  <c:v>Borough Park</c:v>
                </c:pt>
                <c:pt idx="2">
                  <c:v>Greenpoint</c:v>
                </c:pt>
                <c:pt idx="3">
                  <c:v>Southern Brooklyn</c:v>
                </c:pt>
                <c:pt idx="4">
                  <c:v>Northwest Brooklyn</c:v>
                </c:pt>
                <c:pt idx="5">
                  <c:v>Sunset Park</c:v>
                </c:pt>
                <c:pt idx="6">
                  <c:v>Canarsie and Flatlands</c:v>
                </c:pt>
                <c:pt idx="7">
                  <c:v>Flatbush</c:v>
                </c:pt>
                <c:pt idx="8">
                  <c:v>East New York and New Lots</c:v>
                </c:pt>
                <c:pt idx="9">
                  <c:v>Central Brooklyn</c:v>
                </c:pt>
                <c:pt idx="10">
                  <c:v>Bushwick and Williamsburg</c:v>
                </c:pt>
              </c:strCache>
            </c:strRef>
          </c:cat>
          <c:val>
            <c:numRef>
              <c:f>Sheet1!$B$2:$B$12</c:f>
              <c:numCache>
                <c:formatCode>0.0%</c:formatCode>
                <c:ptCount val="11"/>
                <c:pt idx="0">
                  <c:v>7.2117452519092897E-3</c:v>
                </c:pt>
                <c:pt idx="1">
                  <c:v>8.9369015467714221E-3</c:v>
                </c:pt>
                <c:pt idx="2">
                  <c:v>1.0895136152443674E-2</c:v>
                </c:pt>
                <c:pt idx="3">
                  <c:v>1.0993788819875781E-2</c:v>
                </c:pt>
                <c:pt idx="4">
                  <c:v>1.6608321885939702E-2</c:v>
                </c:pt>
                <c:pt idx="5">
                  <c:v>1.8555122385680925E-2</c:v>
                </c:pt>
                <c:pt idx="6">
                  <c:v>1.3995421870607649E-2</c:v>
                </c:pt>
                <c:pt idx="7">
                  <c:v>1.9248847451515741E-2</c:v>
                </c:pt>
                <c:pt idx="8">
                  <c:v>3.3520488463727995E-2</c:v>
                </c:pt>
                <c:pt idx="9">
                  <c:v>3.2535141265977778E-2</c:v>
                </c:pt>
                <c:pt idx="10">
                  <c:v>4.1739439329800822E-2</c:v>
                </c:pt>
              </c:numCache>
            </c:numRef>
          </c:val>
        </c:ser>
        <c:axId val="72018176"/>
        <c:axId val="72093696"/>
      </c:barChart>
      <c:catAx>
        <c:axId val="7201817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 baseline="0">
                <a:latin typeface="Arial" pitchFamily="34" charset="0"/>
              </a:defRPr>
            </a:pPr>
            <a:endParaRPr lang="en-US"/>
          </a:p>
        </c:txPr>
        <c:crossAx val="72093696"/>
        <c:crosses val="autoZero"/>
        <c:auto val="1"/>
        <c:lblAlgn val="ctr"/>
        <c:lblOffset val="100"/>
      </c:catAx>
      <c:valAx>
        <c:axId val="72093696"/>
        <c:scaling>
          <c:orientation val="minMax"/>
          <c:max val="0.05"/>
          <c:min val="0"/>
        </c:scaling>
        <c:axPos val="l"/>
        <c:numFmt formatCode="0%" sourceLinked="0"/>
        <c:tickLblPos val="nextTo"/>
        <c:txPr>
          <a:bodyPr/>
          <a:lstStyle/>
          <a:p>
            <a:pPr>
              <a:defRPr sz="1600" b="1" baseline="0">
                <a:latin typeface="Arial" pitchFamily="34" charset="0"/>
              </a:defRPr>
            </a:pPr>
            <a:endParaRPr lang="en-US"/>
          </a:p>
        </c:txPr>
        <c:crossAx val="72018176"/>
        <c:crosses val="autoZero"/>
        <c:crossBetween val="between"/>
        <c:majorUnit val="1.0000000000000005E-2"/>
      </c:valAx>
      <c:spPr>
        <a:ln>
          <a:noFill/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0.17431</cdr:x>
      <cdr:y>0</cdr:y>
    </cdr:from>
    <cdr:to>
      <cdr:x>0.87156</cdr:x>
      <cdr:y>0.07246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-1295380"/>
          <a:ext cx="5791219" cy="3809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b="1" dirty="0" smtClean="0">
              <a:latin typeface="Arial" pitchFamily="34" charset="0"/>
              <a:cs typeface="Arial" pitchFamily="34" charset="0"/>
            </a:rPr>
            <a:t>Share of ED Visits Accounted for by Users with:</a:t>
          </a:r>
          <a:endParaRPr lang="en-US" sz="18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E19BD36-F601-468E-B428-8F89012D0BCB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6"/>
            <a:ext cx="5607050" cy="4183063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D024F059-69B1-4938-BE23-DBBD07C140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9825" y="685800"/>
            <a:ext cx="4673600" cy="3505200"/>
          </a:xfrm>
          <a:ln/>
        </p:spPr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noFill/>
        </p:spPr>
        <p:txBody>
          <a:bodyPr/>
          <a:lstStyle/>
          <a:p>
            <a:fld id="{B2E5EDC1-D422-451A-B44D-2371568B9F6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b="1" baseline="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4F059-69B1-4938-BE23-DBBD07C1406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4F059-69B1-4938-BE23-DBBD07C1406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4F059-69B1-4938-BE23-DBBD07C1406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4F059-69B1-4938-BE23-DBBD07C1406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4F059-69B1-4938-BE23-DBBD07C1406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4F059-69B1-4938-BE23-DBBD07C1406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4F059-69B1-4938-BE23-DBBD07C1406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4F059-69B1-4938-BE23-DBBD07C1406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4F059-69B1-4938-BE23-DBBD07C1406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4F059-69B1-4938-BE23-DBBD07C1406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4F059-69B1-4938-BE23-DBBD07C1406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4F059-69B1-4938-BE23-DBBD07C1406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4F059-69B1-4938-BE23-DBBD07C1406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4F059-69B1-4938-BE23-DBBD07C1406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4F059-69B1-4938-BE23-DBBD07C1406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4F059-69B1-4938-BE23-DBBD07C1406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86E-BD6A-41F1-8622-FBABF483DE7B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A2E1-C45B-448D-85E4-76A33585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86E-BD6A-41F1-8622-FBABF483DE7B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A2E1-C45B-448D-85E4-76A33585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86E-BD6A-41F1-8622-FBABF483DE7B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A2E1-C45B-448D-85E4-76A33585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86E-BD6A-41F1-8622-FBABF483DE7B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A2E1-C45B-448D-85E4-76A33585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86E-BD6A-41F1-8622-FBABF483DE7B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A2E1-C45B-448D-85E4-76A33585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86E-BD6A-41F1-8622-FBABF483DE7B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A2E1-C45B-448D-85E4-76A33585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86E-BD6A-41F1-8622-FBABF483DE7B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A2E1-C45B-448D-85E4-76A33585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86E-BD6A-41F1-8622-FBABF483DE7B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A2E1-C45B-448D-85E4-76A33585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86E-BD6A-41F1-8622-FBABF483DE7B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A2E1-C45B-448D-85E4-76A33585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86E-BD6A-41F1-8622-FBABF483DE7B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A2E1-C45B-448D-85E4-76A33585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86E-BD6A-41F1-8622-FBABF483DE7B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A2E1-C45B-448D-85E4-76A33585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7986E-BD6A-41F1-8622-FBABF483DE7B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A2E1-C45B-448D-85E4-76A33585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914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tabLst>
                <a:tab pos="2286000" algn="l"/>
              </a:tabLst>
            </a:pPr>
            <a:r>
              <a:rPr lang="en-US" sz="2400" b="1" dirty="0">
                <a:solidFill>
                  <a:schemeClr val="tx2"/>
                </a:solidFill>
              </a:rPr>
              <a:t/>
            </a:r>
            <a:br>
              <a:rPr lang="en-US" sz="2400" b="1" dirty="0">
                <a:solidFill>
                  <a:schemeClr val="tx2"/>
                </a:solidFill>
              </a:rPr>
            </a:b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tabLst>
                <a:tab pos="2286000" algn="l"/>
              </a:tabLst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tabLst>
                <a:tab pos="2286000" algn="l"/>
              </a:tabLst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Emergency Department Use in Brooklyn</a:t>
            </a:r>
          </a:p>
          <a:p>
            <a:pPr algn="ctr">
              <a:lnSpc>
                <a:spcPct val="120000"/>
              </a:lnSpc>
              <a:tabLst>
                <a:tab pos="2286000" algn="l"/>
              </a:tabLst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by Neighborhood</a:t>
            </a:r>
          </a:p>
          <a:p>
            <a:pPr algn="ctr">
              <a:lnSpc>
                <a:spcPct val="120000"/>
              </a:lnSpc>
              <a:tabLst>
                <a:tab pos="2286000" algn="l"/>
              </a:tabLst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tabLst>
                <a:tab pos="2286000" algn="l"/>
              </a:tabLst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tabLst>
                <a:tab pos="2286000" algn="l"/>
              </a:tabLst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Michael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Birnbaum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tabLst>
                <a:tab pos="2286000" algn="l"/>
              </a:tabLst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Vice President</a:t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United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Hospital Fund </a:t>
            </a:r>
            <a:br>
              <a:rPr lang="en-US" sz="2400" b="1" dirty="0">
                <a:latin typeface="Arial" pitchFamily="34" charset="0"/>
                <a:cs typeface="Arial" pitchFamily="34" charset="0"/>
              </a:rPr>
            </a:b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  <a:tabLst>
                <a:tab pos="2286000" algn="l"/>
              </a:tabLst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September 21, 2011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Line 4"/>
          <p:cNvSpPr>
            <a:spLocks noChangeShapeType="1"/>
          </p:cNvSpPr>
          <p:nvPr/>
        </p:nvSpPr>
        <p:spPr bwMode="auto">
          <a:xfrm>
            <a:off x="2438400" y="37338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304800" y="381000"/>
            <a:ext cx="8534400" cy="617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8437" name="Picture 7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519113"/>
            <a:ext cx="4953000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Share of Residents with at Least One ED Visit (2008)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xmlns="" val="1923179374"/>
              </p:ext>
            </p:extLst>
          </p:nvPr>
        </p:nvGraphicFramePr>
        <p:xfrm>
          <a:off x="381000" y="838200"/>
          <a:ext cx="8305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143000" y="2514600"/>
            <a:ext cx="7696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477000" y="2176046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22%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BBDE5E4-44B5-4D88-A52D-7DBDE1F1B7DC}" type="slidenum">
              <a:rPr lang="en-US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22098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NYC Average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0" y="6096000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Source: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United Hospital Fund analysis of SPARCS data and NYC DOHMH Neighborhood 	Population Estimates.</a:t>
            </a:r>
          </a:p>
        </p:txBody>
      </p:sp>
      <p:pic>
        <p:nvPicPr>
          <p:cNvPr id="11" name="Picture 7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553200"/>
            <a:ext cx="1411188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Share of Children with One or More ED Visits (2008)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xmlns="" val="1923179374"/>
              </p:ext>
            </p:extLst>
          </p:nvPr>
        </p:nvGraphicFramePr>
        <p:xfrm>
          <a:off x="381000" y="838200"/>
          <a:ext cx="8305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219200" y="1981200"/>
            <a:ext cx="77724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53200" y="1642646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29%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BBDE5E4-44B5-4D88-A52D-7DBDE1F1B7DC}" type="slidenum">
              <a:rPr lang="en-US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9200" y="1673423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NYC Average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0" y="6096000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Source: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United Hospital Fund analysis of SPARCS data and NYC DOHMH Neighborhood 	Population Estimates.</a:t>
            </a:r>
          </a:p>
        </p:txBody>
      </p:sp>
      <p:pic>
        <p:nvPicPr>
          <p:cNvPr id="11" name="Picture 7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553200"/>
            <a:ext cx="1411188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Share of Adults with One or More ED Visits (2008)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xmlns="" val="1923179374"/>
              </p:ext>
            </p:extLst>
          </p:nvPr>
        </p:nvGraphicFramePr>
        <p:xfrm>
          <a:off x="381000" y="838200"/>
          <a:ext cx="8305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219200" y="2743200"/>
            <a:ext cx="77724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29400" y="2404646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20%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BBDE5E4-44B5-4D88-A52D-7DBDE1F1B7DC}" type="slidenum">
              <a:rPr lang="en-US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24384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NYC Average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0" y="6096000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Source: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United Hospital Fund analysis of SPARCS data and NYC DOHMH Neighborhood 	Population Estimates.</a:t>
            </a:r>
          </a:p>
        </p:txBody>
      </p:sp>
      <p:pic>
        <p:nvPicPr>
          <p:cNvPr id="11" name="Picture 7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553200"/>
            <a:ext cx="1411188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Share of Residents with Three or More ED Visits (2008)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xmlns="" val="768758708"/>
              </p:ext>
            </p:extLst>
          </p:nvPr>
        </p:nvGraphicFramePr>
        <p:xfrm>
          <a:off x="381000" y="838200"/>
          <a:ext cx="8305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219200" y="2971800"/>
            <a:ext cx="75438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53200" y="2633246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2.1%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BBDE5E4-44B5-4D88-A52D-7DBDE1F1B7DC}" type="slidenum">
              <a:rPr lang="en-US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2664023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NYC Average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6096000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Source: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United Hospital Fund analysis of SPARCS data and NYC DOHMH Neighborhood 	Population Estimates.</a:t>
            </a:r>
          </a:p>
        </p:txBody>
      </p:sp>
      <p:pic>
        <p:nvPicPr>
          <p:cNvPr id="12" name="Picture 7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553200"/>
            <a:ext cx="1411188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Share of Children with Three or More ED Visits (2008)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xmlns="" val="1923179374"/>
              </p:ext>
            </p:extLst>
          </p:nvPr>
        </p:nvGraphicFramePr>
        <p:xfrm>
          <a:off x="381000" y="838200"/>
          <a:ext cx="8305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219200" y="2514600"/>
            <a:ext cx="7696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53200" y="2133600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2.7%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BBDE5E4-44B5-4D88-A52D-7DBDE1F1B7DC}" type="slidenum">
              <a:rPr lang="en-US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2206823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NYC Average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6096000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Source: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United Hospital Fund analysis of SPARCS data and NYC DOHMH Neighborhood 	Population Estimates.</a:t>
            </a:r>
          </a:p>
        </p:txBody>
      </p:sp>
      <p:pic>
        <p:nvPicPr>
          <p:cNvPr id="12" name="Picture 7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553200"/>
            <a:ext cx="1411188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Share of Adults with Three or More ED Visits (2008)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xmlns="" val="1923179374"/>
              </p:ext>
            </p:extLst>
          </p:nvPr>
        </p:nvGraphicFramePr>
        <p:xfrm>
          <a:off x="381000" y="838200"/>
          <a:ext cx="8305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219200" y="3048000"/>
            <a:ext cx="7696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53200" y="2709446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1.9%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BBDE5E4-44B5-4D88-A52D-7DBDE1F1B7DC}" type="slidenum">
              <a:rPr lang="en-US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2740223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NYC Average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6096000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Source: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United Hospital Fund analysis of SPARCS data and NYC DOHMH Neighborhood 	Population Estimates.</a:t>
            </a:r>
          </a:p>
        </p:txBody>
      </p:sp>
      <p:pic>
        <p:nvPicPr>
          <p:cNvPr id="12" name="Picture 7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553200"/>
            <a:ext cx="1411188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Share of ED Visits by Frequency of ED Use (2008)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381000" y="838200"/>
          <a:ext cx="8305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BBDE5E4-44B5-4D88-A52D-7DBDE1F1B7DC}" type="slidenum">
              <a:rPr lang="en-US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6248400"/>
            <a:ext cx="86868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Source: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United Hospital Fund analysis of SPARCS data.   </a:t>
            </a:r>
          </a:p>
        </p:txBody>
      </p:sp>
      <p:pic>
        <p:nvPicPr>
          <p:cNvPr id="7" name="Picture 7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553200"/>
            <a:ext cx="1411188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Findings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077200" cy="5410200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Residents in certain Brooklyn neighborhoods have much higher rates of ED use than those in others.</a:t>
            </a: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Variation in ED use among neighborhoods is greater than variation in hospital admissions.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Children are more likely than adults to use the ED. 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Variation in ED use among neighborhoods is greatest for residents with 3 or more visits.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BBDE5E4-44B5-4D88-A52D-7DBDE1F1B7DC}" type="slidenum">
              <a:rPr lang="en-US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7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553200"/>
            <a:ext cx="1411188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Study Parameters, Definitions, and Data Sources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077200" cy="5715000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buFont typeface="Wingdings" pitchFamily="2" charset="2"/>
              <a:buChar char="Ø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Population</a:t>
            </a:r>
          </a:p>
          <a:p>
            <a:pPr marL="857250" lvl="1" indent="-457200">
              <a:spcBef>
                <a:spcPts val="0"/>
              </a:spcBef>
              <a:buFont typeface="Wingdings" pitchFamily="2" charset="2"/>
              <a:buChar char="Ø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All Brooklyn residents</a:t>
            </a:r>
            <a:endParaRPr lang="en-US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buFont typeface="Wingdings" pitchFamily="2" charset="2"/>
              <a:buChar char="Ø"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buFont typeface="Wingdings" pitchFamily="2" charset="2"/>
              <a:buChar char="Ø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Definition of emergency department (ED) visit</a:t>
            </a:r>
          </a:p>
          <a:p>
            <a:pPr marL="857250" lvl="1" indent="-457200">
              <a:spcBef>
                <a:spcPts val="0"/>
              </a:spcBef>
              <a:buFont typeface="Wingdings" pitchFamily="2" charset="2"/>
              <a:buChar char="Ø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“Treat and release” visits (not resulting in admissions)</a:t>
            </a:r>
          </a:p>
          <a:p>
            <a:pPr marL="857250" lvl="1" indent="-457200">
              <a:spcBef>
                <a:spcPts val="0"/>
              </a:spcBef>
              <a:buFont typeface="Wingdings" pitchFamily="2" charset="2"/>
              <a:buChar char="Ø"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buFont typeface="Wingdings" pitchFamily="2" charset="2"/>
              <a:buChar char="Ø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Volume and types of ED visits and admissions</a:t>
            </a:r>
          </a:p>
          <a:p>
            <a:pPr marL="857250" lvl="1" indent="-457200">
              <a:spcBef>
                <a:spcPts val="0"/>
              </a:spcBef>
              <a:buFont typeface="Wingdings" pitchFamily="2" charset="2"/>
              <a:buChar char="Ø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Source: Statewide Planning and Research Cooperative System (SPARCS) data up-weighted to reflect Institutional Cost Report (ICR) data</a:t>
            </a:r>
          </a:p>
          <a:p>
            <a:pPr marL="857250" lvl="1" indent="-457200">
              <a:spcBef>
                <a:spcPts val="0"/>
              </a:spcBef>
              <a:buFont typeface="Wingdings" pitchFamily="2" charset="2"/>
              <a:buChar char="Ø"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buFont typeface="Wingdings" pitchFamily="2" charset="2"/>
              <a:buChar char="Ø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Patient characteristics</a:t>
            </a:r>
          </a:p>
          <a:p>
            <a:pPr marL="857250" lvl="1" indent="-457200">
              <a:spcBef>
                <a:spcPts val="0"/>
              </a:spcBef>
              <a:buFont typeface="Wingdings" pitchFamily="2" charset="2"/>
              <a:buChar char="Ø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Source:  SPARCS data </a:t>
            </a:r>
          </a:p>
          <a:p>
            <a:pPr marL="857250" lvl="1" indent="-457200">
              <a:spcBef>
                <a:spcPts val="0"/>
              </a:spcBef>
              <a:buFont typeface="Wingdings" pitchFamily="2" charset="2"/>
              <a:buChar char="Ø"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buFont typeface="Wingdings" pitchFamily="2" charset="2"/>
              <a:buChar char="Ø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Neighborhood populations</a:t>
            </a:r>
          </a:p>
          <a:p>
            <a:pPr marL="857250" lvl="1" indent="-457200">
              <a:spcBef>
                <a:spcPts val="0"/>
              </a:spcBef>
              <a:buFont typeface="Wingdings" pitchFamily="2" charset="2"/>
              <a:buChar char="Ø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Source: New York City Department of Health and Mental Hygiene Neighborhood Population Estimates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BBDE5E4-44B5-4D88-A52D-7DBDE1F1B7DC}" type="slidenum">
              <a:rPr lang="en-US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7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553200"/>
            <a:ext cx="1411188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BrooklynUHF_hoods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b="2589"/>
          <a:stretch>
            <a:fillRect/>
          </a:stretch>
        </p:blipFill>
        <p:spPr>
          <a:xfrm>
            <a:off x="381000" y="339318"/>
            <a:ext cx="8177058" cy="6518682"/>
          </a:xfrm>
        </p:spPr>
      </p:pic>
      <p:grpSp>
        <p:nvGrpSpPr>
          <p:cNvPr id="2" name="Group 17"/>
          <p:cNvGrpSpPr/>
          <p:nvPr/>
        </p:nvGrpSpPr>
        <p:grpSpPr>
          <a:xfrm>
            <a:off x="2057400" y="1318606"/>
            <a:ext cx="5105401" cy="4929794"/>
            <a:chOff x="2813472" y="2106182"/>
            <a:chExt cx="3722789" cy="3675264"/>
          </a:xfrm>
        </p:grpSpPr>
        <p:sp>
          <p:nvSpPr>
            <p:cNvPr id="7" name="TextBox 6"/>
            <p:cNvSpPr txBox="1"/>
            <p:nvPr/>
          </p:nvSpPr>
          <p:spPr>
            <a:xfrm>
              <a:off x="4424828" y="2106182"/>
              <a:ext cx="914400" cy="209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err="1" smtClean="0">
                  <a:latin typeface="Arial" pitchFamily="34" charset="0"/>
                  <a:cs typeface="Arial" pitchFamily="34" charset="0"/>
                </a:rPr>
                <a:t>Greenpoint</a:t>
              </a:r>
              <a:endParaRPr lang="en-US" sz="11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591520" y="2600160"/>
              <a:ext cx="1066800" cy="345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err="1" smtClean="0">
                  <a:latin typeface="Arial" pitchFamily="34" charset="0"/>
                  <a:cs typeface="Arial" pitchFamily="34" charset="0"/>
                </a:rPr>
                <a:t>Bushwick</a:t>
              </a:r>
              <a:r>
                <a:rPr lang="en-US" sz="1100" b="1" dirty="0" smtClean="0">
                  <a:latin typeface="Arial" pitchFamily="34" charset="0"/>
                  <a:cs typeface="Arial" pitchFamily="34" charset="0"/>
                </a:rPr>
                <a:t> and Williamsburg</a:t>
              </a:r>
              <a:endParaRPr lang="en-US" sz="11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621861" y="3452290"/>
              <a:ext cx="914400" cy="345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Arial" pitchFamily="34" charset="0"/>
                  <a:cs typeface="Arial" pitchFamily="34" charset="0"/>
                </a:rPr>
                <a:t>East New York and New Lots</a:t>
              </a:r>
              <a:endParaRPr lang="en-US" sz="11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591368" y="4526734"/>
              <a:ext cx="838200" cy="345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Arial" pitchFamily="34" charset="0"/>
                  <a:cs typeface="Arial" pitchFamily="34" charset="0"/>
                </a:rPr>
                <a:t>Borough Park</a:t>
              </a:r>
              <a:endParaRPr lang="en-US" sz="11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591368" y="2997821"/>
              <a:ext cx="838200" cy="345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Arial" pitchFamily="34" charset="0"/>
                  <a:cs typeface="Arial" pitchFamily="34" charset="0"/>
                </a:rPr>
                <a:t>Northwest Brooklyn</a:t>
              </a:r>
              <a:endParaRPr lang="en-US" sz="11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813472" y="4721858"/>
              <a:ext cx="838200" cy="3210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Arial" pitchFamily="34" charset="0"/>
                  <a:cs typeface="Arial" pitchFamily="34" charset="0"/>
                </a:rPr>
                <a:t>Southwest Brooklyn</a:t>
              </a:r>
              <a:endParaRPr lang="en-US" sz="11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202420" y="3845030"/>
              <a:ext cx="685800" cy="345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Arial" pitchFamily="34" charset="0"/>
                  <a:cs typeface="Arial" pitchFamily="34" charset="0"/>
                </a:rPr>
                <a:t>Sunset Park</a:t>
              </a:r>
              <a:endParaRPr lang="en-US" sz="11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461360" y="3867252"/>
              <a:ext cx="685800" cy="209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Arial" pitchFamily="34" charset="0"/>
                  <a:cs typeface="Arial" pitchFamily="34" charset="0"/>
                </a:rPr>
                <a:t>Flatbush</a:t>
              </a:r>
              <a:endParaRPr lang="en-US" sz="11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535956" y="3242356"/>
              <a:ext cx="1066800" cy="209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Arial" pitchFamily="34" charset="0"/>
                  <a:cs typeface="Arial" pitchFamily="34" charset="0"/>
                </a:rPr>
                <a:t>Central Brooklyn</a:t>
              </a:r>
              <a:endParaRPr lang="en-US" sz="11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913668" y="5435673"/>
              <a:ext cx="1066800" cy="345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Arial" pitchFamily="34" charset="0"/>
                  <a:cs typeface="Arial" pitchFamily="34" charset="0"/>
                </a:rPr>
                <a:t>Southern Brooklyn</a:t>
              </a:r>
              <a:endParaRPr lang="en-US" sz="11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53548" y="4299500"/>
              <a:ext cx="838200" cy="345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err="1" smtClean="0">
                  <a:latin typeface="Arial" pitchFamily="34" charset="0"/>
                  <a:cs typeface="Arial" pitchFamily="34" charset="0"/>
                </a:rPr>
                <a:t>Canarsie</a:t>
              </a:r>
              <a:r>
                <a:rPr lang="en-US" sz="1100" b="1" dirty="0" smtClean="0">
                  <a:latin typeface="Arial" pitchFamily="34" charset="0"/>
                  <a:cs typeface="Arial" pitchFamily="34" charset="0"/>
                </a:rPr>
                <a:t> and Flatlands</a:t>
              </a:r>
              <a:endParaRPr lang="en-US" sz="11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Map of United Hospital Fund Brooklyn Neighborhoods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7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553200"/>
            <a:ext cx="1411188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BBDE5E4-44B5-4D88-A52D-7DBDE1F1B7DC}" type="slidenum">
              <a:rPr lang="en-US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0"/>
            <a:ext cx="9296400" cy="914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Share of ED Visits Not Resulting in Hospital Admissions (2008)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xmlns="" val="1923179374"/>
              </p:ext>
            </p:extLst>
          </p:nvPr>
        </p:nvGraphicFramePr>
        <p:xfrm>
          <a:off x="381000" y="914400"/>
          <a:ext cx="8305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219200" y="1676400"/>
            <a:ext cx="77724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29400" y="1337846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81%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BBDE5E4-44B5-4D88-A52D-7DBDE1F1B7DC}" type="slidenum">
              <a:rPr lang="en-US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9200" y="1368623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NYC Average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0" y="6172200"/>
            <a:ext cx="86868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Source: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United Hospital Fund analysis of SPARCS data and Institutional Cost Reports.</a:t>
            </a:r>
          </a:p>
        </p:txBody>
      </p:sp>
      <p:pic>
        <p:nvPicPr>
          <p:cNvPr id="11" name="Picture 7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553200"/>
            <a:ext cx="1411188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ED Use Among Brooklyn Residents by Neighborhood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458200" cy="5334000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ED Visits per 100 Residents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Hospital Admissions per 100 Residents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Share of Residents with at Least One ED Visit</a:t>
            </a: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Share of Residents with Three or More ED Visits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Share of ED Visits by Frequency of ED Use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BBDE5E4-44B5-4D88-A52D-7DBDE1F1B7DC}" type="slidenum">
              <a:rPr lang="en-US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7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553200"/>
            <a:ext cx="1411188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ED Visits per 100 Residents (2008)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xmlns="" val="1473187264"/>
              </p:ext>
            </p:extLst>
          </p:nvPr>
        </p:nvGraphicFramePr>
        <p:xfrm>
          <a:off x="381000" y="838200"/>
          <a:ext cx="8305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219200" y="2667000"/>
            <a:ext cx="75438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324600" y="2328446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36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BBDE5E4-44B5-4D88-A52D-7DBDE1F1B7DC}" type="slidenum">
              <a:rPr lang="en-US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9200" y="2359223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NYC Average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6043136"/>
            <a:ext cx="86868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Source: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United Hospital Fund analysis of SPARCS data, Institutional Cost Reports, and NYC 	DOHMH Neighborhood Population Estimates.</a:t>
            </a:r>
          </a:p>
          <a:p>
            <a:pPr eaLnBrk="0" hangingPunct="0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Note:	Rates are age- and sex-adjusted.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7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553200"/>
            <a:ext cx="1411188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Hospital Admissions per 100 Residents (2008)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xmlns="" val="3715229056"/>
              </p:ext>
            </p:extLst>
          </p:nvPr>
        </p:nvGraphicFramePr>
        <p:xfrm>
          <a:off x="381000" y="838200"/>
          <a:ext cx="8305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BBDE5E4-44B5-4D88-A52D-7DBDE1F1B7D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0" y="6043136"/>
            <a:ext cx="86868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Source: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United Hospital Fund analysis of SPARCS data, Institutional Cost Reports, and NYC 	DOHMH Neighborhood Population Estimates.</a:t>
            </a:r>
          </a:p>
          <a:p>
            <a:pPr eaLnBrk="0" hangingPunct="0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Note:	Rates are age- and sex-adjusted.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19200" y="1981200"/>
            <a:ext cx="75438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19200" y="1673423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NYC Average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24600" y="1642646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14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7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553200"/>
            <a:ext cx="1411188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884698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ED Visits per 100 Children (2008)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381000" y="838200"/>
          <a:ext cx="8305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219200" y="2209800"/>
            <a:ext cx="75438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324600" y="1871246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46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BBDE5E4-44B5-4D88-A52D-7DBDE1F1B7DC}" type="slidenum">
              <a:rPr lang="en-US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9200" y="1902023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NYC Average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6096000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Source:	United Hospital Fund analysis of SPARCS data, Institutional Cost Reports, and NYC 	DOHMH Neighborhood Population Estimates.</a:t>
            </a:r>
          </a:p>
        </p:txBody>
      </p:sp>
      <p:pic>
        <p:nvPicPr>
          <p:cNvPr id="12" name="Picture 7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553200"/>
            <a:ext cx="1411188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ED Visits per 100 Adults (2008)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xmlns="" val="3413202894"/>
              </p:ext>
            </p:extLst>
          </p:nvPr>
        </p:nvGraphicFramePr>
        <p:xfrm>
          <a:off x="381000" y="838200"/>
          <a:ext cx="8305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219200" y="2819400"/>
            <a:ext cx="74676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324600" y="2480846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FBBDE5E4-44B5-4D88-A52D-7DBDE1F1B7DC}" type="slidenum">
              <a:rPr lang="en-US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9200" y="2480846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NYC Average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6096000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Source:	United Hospital Fund analysis of SPARCS data, Institutional Cost Reports, and NYC 	DOHMH Neighborhood Population Estimates.</a:t>
            </a:r>
          </a:p>
        </p:txBody>
      </p:sp>
      <p:pic>
        <p:nvPicPr>
          <p:cNvPr id="12" name="Picture 7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6553200"/>
            <a:ext cx="1411188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2858</TotalTime>
  <Words>565</Words>
  <Application>Microsoft Office PowerPoint</Application>
  <PresentationFormat>On-screen Show (4:3)</PresentationFormat>
  <Paragraphs>203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Study Parameters, Definitions, and Data Sources</vt:lpstr>
      <vt:lpstr>Map of United Hospital Fund Brooklyn Neighborhoods</vt:lpstr>
      <vt:lpstr>Share of ED Visits Not Resulting in Hospital Admissions (2008)</vt:lpstr>
      <vt:lpstr>ED Use Among Brooklyn Residents by Neighborhood</vt:lpstr>
      <vt:lpstr>ED Visits per 100 Residents (2008)</vt:lpstr>
      <vt:lpstr>Hospital Admissions per 100 Residents (2008)</vt:lpstr>
      <vt:lpstr>ED Visits per 100 Children (2008)</vt:lpstr>
      <vt:lpstr>ED Visits per 100 Adults (2008)</vt:lpstr>
      <vt:lpstr>Share of Residents with at Least One ED Visit (2008)</vt:lpstr>
      <vt:lpstr>Share of Children with One or More ED Visits (2008)</vt:lpstr>
      <vt:lpstr>Share of Adults with One or More ED Visits (2008)</vt:lpstr>
      <vt:lpstr>Share of Residents with Three or More ED Visits (2008)</vt:lpstr>
      <vt:lpstr>Share of Children with Three or More ED Visits (2008)</vt:lpstr>
      <vt:lpstr>Share of Adults with Three or More ED Visits (2008)</vt:lpstr>
      <vt:lpstr>Share of ED Visits by Frequency of ED Use (2008)</vt:lpstr>
      <vt:lpstr>Findings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 of Population With at Least One ED Visit</dc:title>
  <dc:creator>adetty</dc:creator>
  <cp:lastModifiedBy>mfinley</cp:lastModifiedBy>
  <cp:revision>540</cp:revision>
  <dcterms:created xsi:type="dcterms:W3CDTF">2011-08-25T17:15:11Z</dcterms:created>
  <dcterms:modified xsi:type="dcterms:W3CDTF">2011-09-23T17:20:45Z</dcterms:modified>
</cp:coreProperties>
</file>